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21"/>
  </p:notesMasterIdLst>
  <p:sldIdLst>
    <p:sldId id="256" r:id="rId2"/>
    <p:sldId id="257" r:id="rId3"/>
    <p:sldId id="324" r:id="rId4"/>
    <p:sldId id="259" r:id="rId5"/>
    <p:sldId id="261" r:id="rId6"/>
    <p:sldId id="317" r:id="rId7"/>
    <p:sldId id="318" r:id="rId8"/>
    <p:sldId id="321" r:id="rId9"/>
    <p:sldId id="319" r:id="rId10"/>
    <p:sldId id="271" r:id="rId11"/>
    <p:sldId id="325" r:id="rId12"/>
    <p:sldId id="326" r:id="rId13"/>
    <p:sldId id="275" r:id="rId14"/>
    <p:sldId id="313" r:id="rId15"/>
    <p:sldId id="276" r:id="rId16"/>
    <p:sldId id="279" r:id="rId17"/>
    <p:sldId id="328" r:id="rId18"/>
    <p:sldId id="327" r:id="rId19"/>
    <p:sldId id="316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4">
          <p15:clr>
            <a:srgbClr val="A4A3A4"/>
          </p15:clr>
        </p15:guide>
        <p15:guide id="2" pos="8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99FF"/>
    <a:srgbClr val="00CC9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4"/>
  </p:normalViewPr>
  <p:slideViewPr>
    <p:cSldViewPr>
      <p:cViewPr varScale="1">
        <p:scale>
          <a:sx n="109" d="100"/>
          <a:sy n="109" d="100"/>
        </p:scale>
        <p:origin x="1720" y="192"/>
      </p:cViewPr>
      <p:guideLst>
        <p:guide orient="horz" pos="1344"/>
        <p:guide pos="8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36"/>
    </p:cViewPr>
  </p:sorterViewPr>
  <p:notesViewPr>
    <p:cSldViewPr>
      <p:cViewPr varScale="1">
        <p:scale>
          <a:sx n="66" d="100"/>
          <a:sy n="66" d="100"/>
        </p:scale>
        <p:origin x="-145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42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29BDB3E-9ACD-1A42-A4EA-E5D2882E1A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335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6" charset="0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6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6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6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6" charset="0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342BB12-8F42-B84B-9412-D5B08EF27C68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228600"/>
            <a:ext cx="4572000" cy="3429000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8100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</a:pP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2EED03D-A7AB-564B-A5E5-765DE712642E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304800"/>
            <a:ext cx="4572000" cy="3429000"/>
          </a:xfrm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962400"/>
            <a:ext cx="5486400" cy="4648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</a:pPr>
            <a:endParaRPr lang="en-US" sz="10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39378A6-31EB-4C49-A0D6-502CA7B9F4D2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AC0AB2-1713-A64E-B377-8D56BE30BA12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0"/>
            <a:ext cx="4572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429000"/>
            <a:ext cx="5486400" cy="5029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 i="1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7B2EE14A-9134-904F-B505-DDB38A29B360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46AC917-34E8-0F42-92B3-82909516AC0C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304800"/>
            <a:ext cx="4572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733800"/>
            <a:ext cx="5486400" cy="47244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</a:pP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0A36983-F1AE-7C48-B0BB-555357E977CB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0"/>
            <a:ext cx="4572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429000"/>
            <a:ext cx="5486400" cy="5029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</a:pPr>
            <a:r>
              <a:rPr lang="en-US" sz="800"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EDFDD68-C2C7-664E-9AC5-ABED6119E494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9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0E520C7-ED87-DB4A-80D6-576E61F5F8FC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CE1C9D66-FB37-9B46-8FCD-06B794FFDECC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191000"/>
            <a:ext cx="5486400" cy="4267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1100" i="1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F025D1C-84A3-004F-AC32-3B7035A44F15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3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4A597BA-C201-D64E-8945-FE4B910E7F35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0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429000"/>
            <a:ext cx="6553200" cy="5562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3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54145FC-9B5E-A74A-AACA-E3D397C47F1C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0"/>
            <a:ext cx="4572000" cy="34290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505200"/>
            <a:ext cx="6629400" cy="5638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100" i="1">
              <a:latin typeface="Verdana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C4AA106-18EE-644F-B571-308981F769E0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latin typeface="Verdana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DDD1800-479A-F347-A149-1A1EE6A059D1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0"/>
            <a:ext cx="4572000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429000"/>
            <a:ext cx="6629400" cy="5715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</a:pPr>
            <a:endParaRPr lang="en-US" sz="1100">
              <a:latin typeface="Verdana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7E83841-7688-9247-A020-1470E70405F5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0"/>
            <a:ext cx="4572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429000"/>
            <a:ext cx="6858000" cy="5715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Verdana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AA44277-BE3D-4348-B81E-A91F99971F70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13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E535841-DBB9-774F-91D0-A92652928FF6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13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C3B52EE-40F1-3348-9BBB-90944CF8CEA5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0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505200"/>
            <a:ext cx="6172200" cy="5638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latin typeface="Verdana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" y="2438400"/>
            <a:ext cx="9147175" cy="1063625"/>
            <a:chOff x="-2" y="1536"/>
            <a:chExt cx="5762" cy="67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flipH="1">
              <a:off x="-2" y="1562"/>
              <a:ext cx="5763" cy="642"/>
              <a:chOff x="-3" y="1562"/>
              <a:chExt cx="5763" cy="642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ltGray">
              <a:xfrm rot="-5400000">
                <a:off x="2558" y="-993"/>
                <a:ext cx="624" cy="5745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5745 h 720"/>
                  <a:gd name="T4" fmla="*/ 624 w 1000"/>
                  <a:gd name="T5" fmla="*/ 5745 h 720"/>
                  <a:gd name="T6" fmla="*/ 624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ltGray">
              <a:xfrm rot="-5400000">
                <a:off x="1322" y="1669"/>
                <a:ext cx="624" cy="421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1 h 317"/>
                  <a:gd name="T4" fmla="*/ 624 w 624"/>
                  <a:gd name="T5" fmla="*/ 36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2 h 317"/>
                  <a:gd name="T4" fmla="*/ 624 w 624"/>
                  <a:gd name="T5" fmla="*/ 362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ltGray">
              <a:xfrm rot="-5400000">
                <a:off x="-58" y="1757"/>
                <a:ext cx="624" cy="255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4 h 370"/>
                  <a:gd name="T4" fmla="*/ 624 w 624"/>
                  <a:gd name="T5" fmla="*/ 224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52 h 317"/>
                  <a:gd name="T4" fmla="*/ 624 w 624"/>
                  <a:gd name="T5" fmla="*/ 252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2 h 272"/>
                  <a:gd name="T4" fmla="*/ 240 w 624"/>
                  <a:gd name="T5" fmla="*/ 319 h 272"/>
                  <a:gd name="T6" fmla="*/ 624 w 624"/>
                  <a:gd name="T7" fmla="*/ 362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ltGray">
              <a:xfrm rot="-5400000">
                <a:off x="154" y="1731"/>
                <a:ext cx="632" cy="315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6 h 362"/>
                  <a:gd name="T4" fmla="*/ 248 w 632"/>
                  <a:gd name="T5" fmla="*/ 276 h 362"/>
                  <a:gd name="T6" fmla="*/ 632 w 632"/>
                  <a:gd name="T7" fmla="*/ 276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Freeform 11"/>
              <p:cNvSpPr>
                <a:spLocks/>
              </p:cNvSpPr>
              <p:nvPr/>
            </p:nvSpPr>
            <p:spPr bwMode="ltGray">
              <a:xfrm rot="-5400000">
                <a:off x="3207" y="1665"/>
                <a:ext cx="624" cy="421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1 h 317"/>
                  <a:gd name="T4" fmla="*/ 624 w 624"/>
                  <a:gd name="T5" fmla="*/ 36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2 h 317"/>
                  <a:gd name="T4" fmla="*/ 624 w 624"/>
                  <a:gd name="T5" fmla="*/ 362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ltGray">
              <a:xfrm rot="-5400000">
                <a:off x="1828" y="1752"/>
                <a:ext cx="624" cy="255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4 h 370"/>
                  <a:gd name="T4" fmla="*/ 624 w 624"/>
                  <a:gd name="T5" fmla="*/ 224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52 h 317"/>
                  <a:gd name="T4" fmla="*/ 624 w 624"/>
                  <a:gd name="T5" fmla="*/ 252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ltGray">
              <a:xfrm rot="-5400000">
                <a:off x="2328" y="1695"/>
                <a:ext cx="624" cy="361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1 h 272"/>
                  <a:gd name="T4" fmla="*/ 240 w 624"/>
                  <a:gd name="T5" fmla="*/ 319 h 272"/>
                  <a:gd name="T6" fmla="*/ 624 w 624"/>
                  <a:gd name="T7" fmla="*/ 361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7 h 362"/>
                  <a:gd name="T4" fmla="*/ 248 w 632"/>
                  <a:gd name="T5" fmla="*/ 277 h 362"/>
                  <a:gd name="T6" fmla="*/ 632 w 632"/>
                  <a:gd name="T7" fmla="*/ 277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ltGray">
              <a:xfrm rot="-5400000">
                <a:off x="4073" y="1669"/>
                <a:ext cx="624" cy="421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1 h 317"/>
                  <a:gd name="T4" fmla="*/ 624 w 624"/>
                  <a:gd name="T5" fmla="*/ 36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2 h 317"/>
                  <a:gd name="T4" fmla="*/ 624 w 624"/>
                  <a:gd name="T5" fmla="*/ 362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ltGray">
              <a:xfrm rot="-5400000">
                <a:off x="4579" y="1751"/>
                <a:ext cx="624" cy="255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4 h 370"/>
                  <a:gd name="T4" fmla="*/ 624 w 624"/>
                  <a:gd name="T5" fmla="*/ 224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>
                  <a:gd name="T0" fmla="*/ 0 w 291"/>
                  <a:gd name="T1" fmla="*/ 624 h 625"/>
                  <a:gd name="T2" fmla="*/ 291 w 291"/>
                  <a:gd name="T3" fmla="*/ 625 h 625"/>
                  <a:gd name="T4" fmla="*/ 291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ltGray">
              <a:xfrm rot="-5400000">
                <a:off x="5079" y="1695"/>
                <a:ext cx="624" cy="361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1 h 272"/>
                  <a:gd name="T4" fmla="*/ 240 w 624"/>
                  <a:gd name="T5" fmla="*/ 319 h 272"/>
                  <a:gd name="T6" fmla="*/ 624 w 624"/>
                  <a:gd name="T7" fmla="*/ 361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7 h 362"/>
                  <a:gd name="T4" fmla="*/ 248 w 632"/>
                  <a:gd name="T5" fmla="*/ 277 h 362"/>
                  <a:gd name="T6" fmla="*/ 632 w 632"/>
                  <a:gd name="T7" fmla="*/ 277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Freeform 23"/>
            <p:cNvSpPr>
              <a:spLocks/>
            </p:cNvSpPr>
            <p:nvPr/>
          </p:nvSpPr>
          <p:spPr bwMode="ltGray">
            <a:xfrm flipH="1">
              <a:off x="-2" y="1536"/>
              <a:ext cx="5762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  <p:sp>
          <p:nvSpPr>
            <p:cNvPr id="7" name="Freeform 24"/>
            <p:cNvSpPr>
              <a:spLocks/>
            </p:cNvSpPr>
            <p:nvPr/>
          </p:nvSpPr>
          <p:spPr bwMode="ltGray">
            <a:xfrm flipH="1">
              <a:off x="-2" y="2017"/>
              <a:ext cx="5761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</p:grpSp>
      <p:grpSp>
        <p:nvGrpSpPr>
          <p:cNvPr id="27" name="Group 30"/>
          <p:cNvGrpSpPr>
            <a:grpSpLocks/>
          </p:cNvGrpSpPr>
          <p:nvPr/>
        </p:nvGrpSpPr>
        <p:grpSpPr bwMode="auto">
          <a:xfrm>
            <a:off x="0" y="0"/>
            <a:ext cx="1066800" cy="6858000"/>
            <a:chOff x="0" y="-3"/>
            <a:chExt cx="672" cy="4320"/>
          </a:xfrm>
        </p:grpSpPr>
        <p:grpSp>
          <p:nvGrpSpPr>
            <p:cNvPr id="28" name="Group 31"/>
            <p:cNvGrpSpPr>
              <a:grpSpLocks/>
            </p:cNvGrpSpPr>
            <p:nvPr/>
          </p:nvGrpSpPr>
          <p:grpSpPr bwMode="auto">
            <a:xfrm rot="16200000" flipH="1">
              <a:off x="-1841" y="1836"/>
              <a:ext cx="4330" cy="652"/>
              <a:chOff x="-15" y="1551"/>
              <a:chExt cx="5777" cy="652"/>
            </a:xfrm>
          </p:grpSpPr>
          <p:sp>
            <p:nvSpPr>
              <p:cNvPr id="31" name="Freeform 32"/>
              <p:cNvSpPr>
                <a:spLocks/>
              </p:cNvSpPr>
              <p:nvPr/>
            </p:nvSpPr>
            <p:spPr bwMode="ltGray">
              <a:xfrm rot="-5400000">
                <a:off x="2543" y="-994"/>
                <a:ext cx="624" cy="5746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5746 h 720"/>
                  <a:gd name="T4" fmla="*/ 624 w 1000"/>
                  <a:gd name="T5" fmla="*/ 5746 h 720"/>
                  <a:gd name="T6" fmla="*/ 624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Freeform 33"/>
              <p:cNvSpPr>
                <a:spLocks/>
              </p:cNvSpPr>
              <p:nvPr/>
            </p:nvSpPr>
            <p:spPr bwMode="ltGray">
              <a:xfrm rot="-5400000">
                <a:off x="1313" y="1672"/>
                <a:ext cx="624" cy="419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0 h 317"/>
                  <a:gd name="T4" fmla="*/ 624 w 624"/>
                  <a:gd name="T5" fmla="*/ 360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Freeform 34"/>
              <p:cNvSpPr>
                <a:spLocks/>
              </p:cNvSpPr>
              <p:nvPr/>
            </p:nvSpPr>
            <p:spPr bwMode="ltGray">
              <a:xfrm rot="-5400000">
                <a:off x="967" y="1671"/>
                <a:ext cx="624" cy="42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4 h 317"/>
                  <a:gd name="T4" fmla="*/ 624 w 624"/>
                  <a:gd name="T5" fmla="*/ 364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Freeform 35"/>
              <p:cNvSpPr>
                <a:spLocks/>
              </p:cNvSpPr>
              <p:nvPr/>
            </p:nvSpPr>
            <p:spPr bwMode="ltGray">
              <a:xfrm rot="-5400000">
                <a:off x="-73" y="1756"/>
                <a:ext cx="624" cy="255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4 h 370"/>
                  <a:gd name="T4" fmla="*/ 624 w 624"/>
                  <a:gd name="T5" fmla="*/ 224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Freeform 36"/>
              <p:cNvSpPr>
                <a:spLocks/>
              </p:cNvSpPr>
              <p:nvPr/>
            </p:nvSpPr>
            <p:spPr bwMode="ltGray">
              <a:xfrm rot="-5400000">
                <a:off x="649" y="1732"/>
                <a:ext cx="624" cy="29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51 h 317"/>
                  <a:gd name="T4" fmla="*/ 624 w 624"/>
                  <a:gd name="T5" fmla="*/ 25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37"/>
              <p:cNvSpPr>
                <a:spLocks/>
              </p:cNvSpPr>
              <p:nvPr/>
            </p:nvSpPr>
            <p:spPr bwMode="ltGray">
              <a:xfrm rot="-5400000">
                <a:off x="433" y="1702"/>
                <a:ext cx="624" cy="363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3 h 272"/>
                  <a:gd name="T4" fmla="*/ 240 w 624"/>
                  <a:gd name="T5" fmla="*/ 320 h 272"/>
                  <a:gd name="T6" fmla="*/ 624 w 624"/>
                  <a:gd name="T7" fmla="*/ 363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38"/>
              <p:cNvSpPr>
                <a:spLocks/>
              </p:cNvSpPr>
              <p:nvPr/>
            </p:nvSpPr>
            <p:spPr bwMode="ltGray">
              <a:xfrm rot="-5400000">
                <a:off x="147" y="1730"/>
                <a:ext cx="632" cy="315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6 h 362"/>
                  <a:gd name="T4" fmla="*/ 248 w 632"/>
                  <a:gd name="T5" fmla="*/ 276 h 362"/>
                  <a:gd name="T6" fmla="*/ 632 w 632"/>
                  <a:gd name="T7" fmla="*/ 276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39"/>
              <p:cNvSpPr>
                <a:spLocks/>
              </p:cNvSpPr>
              <p:nvPr/>
            </p:nvSpPr>
            <p:spPr bwMode="ltGray">
              <a:xfrm rot="-5400000">
                <a:off x="3197" y="1652"/>
                <a:ext cx="624" cy="419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0 h 317"/>
                  <a:gd name="T4" fmla="*/ 624 w 624"/>
                  <a:gd name="T5" fmla="*/ 360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40"/>
              <p:cNvSpPr>
                <a:spLocks/>
              </p:cNvSpPr>
              <p:nvPr/>
            </p:nvSpPr>
            <p:spPr bwMode="ltGray">
              <a:xfrm rot="-5400000">
                <a:off x="2864" y="1659"/>
                <a:ext cx="624" cy="423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3 h 317"/>
                  <a:gd name="T4" fmla="*/ 624 w 624"/>
                  <a:gd name="T5" fmla="*/ 363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Freeform 41"/>
              <p:cNvSpPr>
                <a:spLocks/>
              </p:cNvSpPr>
              <p:nvPr/>
            </p:nvSpPr>
            <p:spPr bwMode="ltGray">
              <a:xfrm rot="-5400000">
                <a:off x="1821" y="1746"/>
                <a:ext cx="624" cy="256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5 h 370"/>
                  <a:gd name="T4" fmla="*/ 624 w 624"/>
                  <a:gd name="T5" fmla="*/ 225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Freeform 42"/>
              <p:cNvSpPr>
                <a:spLocks/>
              </p:cNvSpPr>
              <p:nvPr/>
            </p:nvSpPr>
            <p:spPr bwMode="ltGray">
              <a:xfrm rot="-5400000">
                <a:off x="2538" y="1721"/>
                <a:ext cx="624" cy="29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51 h 317"/>
                  <a:gd name="T4" fmla="*/ 624 w 624"/>
                  <a:gd name="T5" fmla="*/ 25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43"/>
              <p:cNvSpPr>
                <a:spLocks/>
              </p:cNvSpPr>
              <p:nvPr/>
            </p:nvSpPr>
            <p:spPr bwMode="ltGray">
              <a:xfrm rot="-5400000">
                <a:off x="2323" y="1693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0 h 272"/>
                  <a:gd name="T4" fmla="*/ 240 w 624"/>
                  <a:gd name="T5" fmla="*/ 318 h 272"/>
                  <a:gd name="T6" fmla="*/ 624 w 624"/>
                  <a:gd name="T7" fmla="*/ 360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Freeform 44"/>
              <p:cNvSpPr>
                <a:spLocks/>
              </p:cNvSpPr>
              <p:nvPr/>
            </p:nvSpPr>
            <p:spPr bwMode="ltGray">
              <a:xfrm rot="-5400000">
                <a:off x="2028" y="1719"/>
                <a:ext cx="632" cy="316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7 h 362"/>
                  <a:gd name="T4" fmla="*/ 248 w 632"/>
                  <a:gd name="T5" fmla="*/ 277 h 362"/>
                  <a:gd name="T6" fmla="*/ 632 w 632"/>
                  <a:gd name="T7" fmla="*/ 277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Freeform 45"/>
              <p:cNvSpPr>
                <a:spLocks/>
              </p:cNvSpPr>
              <p:nvPr/>
            </p:nvSpPr>
            <p:spPr bwMode="ltGray">
              <a:xfrm rot="-5400000">
                <a:off x="4068" y="1656"/>
                <a:ext cx="624" cy="42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4 h 317"/>
                  <a:gd name="T4" fmla="*/ 624 w 624"/>
                  <a:gd name="T5" fmla="*/ 364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46"/>
              <p:cNvSpPr>
                <a:spLocks/>
              </p:cNvSpPr>
              <p:nvPr/>
            </p:nvSpPr>
            <p:spPr bwMode="ltGray">
              <a:xfrm rot="-5400000">
                <a:off x="3725" y="1656"/>
                <a:ext cx="624" cy="42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4 h 317"/>
                  <a:gd name="T4" fmla="*/ 624 w 624"/>
                  <a:gd name="T5" fmla="*/ 364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47"/>
              <p:cNvSpPr>
                <a:spLocks/>
              </p:cNvSpPr>
              <p:nvPr/>
            </p:nvSpPr>
            <p:spPr bwMode="ltGray">
              <a:xfrm rot="-5400000">
                <a:off x="4572" y="1735"/>
                <a:ext cx="624" cy="256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5 h 370"/>
                  <a:gd name="T4" fmla="*/ 624 w 624"/>
                  <a:gd name="T5" fmla="*/ 225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48"/>
              <p:cNvSpPr>
                <a:spLocks/>
              </p:cNvSpPr>
              <p:nvPr/>
            </p:nvSpPr>
            <p:spPr bwMode="ltGray">
              <a:xfrm>
                <a:off x="5471" y="1556"/>
                <a:ext cx="291" cy="625"/>
              </a:xfrm>
              <a:custGeom>
                <a:avLst/>
                <a:gdLst>
                  <a:gd name="T0" fmla="*/ 0 w 291"/>
                  <a:gd name="T1" fmla="*/ 624 h 625"/>
                  <a:gd name="T2" fmla="*/ 291 w 291"/>
                  <a:gd name="T3" fmla="*/ 625 h 625"/>
                  <a:gd name="T4" fmla="*/ 291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49"/>
              <p:cNvSpPr>
                <a:spLocks/>
              </p:cNvSpPr>
              <p:nvPr/>
            </p:nvSpPr>
            <p:spPr bwMode="ltGray">
              <a:xfrm rot="-5400000">
                <a:off x="5070" y="1682"/>
                <a:ext cx="624" cy="363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3 h 272"/>
                  <a:gd name="T4" fmla="*/ 240 w 624"/>
                  <a:gd name="T5" fmla="*/ 320 h 272"/>
                  <a:gd name="T6" fmla="*/ 624 w 624"/>
                  <a:gd name="T7" fmla="*/ 363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50"/>
              <p:cNvSpPr>
                <a:spLocks/>
              </p:cNvSpPr>
              <p:nvPr/>
            </p:nvSpPr>
            <p:spPr bwMode="ltGray">
              <a:xfrm rot="-5400000">
                <a:off x="4782" y="1707"/>
                <a:ext cx="632" cy="316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7 h 362"/>
                  <a:gd name="T4" fmla="*/ 248 w 632"/>
                  <a:gd name="T5" fmla="*/ 277 h 362"/>
                  <a:gd name="T6" fmla="*/ 632 w 632"/>
                  <a:gd name="T7" fmla="*/ 277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" name="Freeform 28"/>
            <p:cNvSpPr>
              <a:spLocks/>
            </p:cNvSpPr>
            <p:nvPr/>
          </p:nvSpPr>
          <p:spPr bwMode="ltGray">
            <a:xfrm rot="16200000" flipH="1">
              <a:off x="-1954" y="1951"/>
              <a:ext cx="4320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ltGray">
            <a:xfrm rot="16200000" flipH="1">
              <a:off x="-1582" y="2062"/>
              <a:ext cx="4319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</p:grpSp>
      <p:sp>
        <p:nvSpPr>
          <p:cNvPr id="50" name="Rectangle 53"/>
          <p:cNvSpPr>
            <a:spLocks noChangeArrowheads="1"/>
          </p:cNvSpPr>
          <p:nvPr/>
        </p:nvSpPr>
        <p:spPr bwMode="auto">
          <a:xfrm>
            <a:off x="7391400" y="6481763"/>
            <a:ext cx="2286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54"/>
          <p:cNvSpPr>
            <a:spLocks noChangeArrowheads="1"/>
          </p:cNvSpPr>
          <p:nvPr/>
        </p:nvSpPr>
        <p:spPr bwMode="auto">
          <a:xfrm>
            <a:off x="7620000" y="6481763"/>
            <a:ext cx="228600" cy="228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5"/>
          <p:cNvSpPr>
            <a:spLocks noChangeArrowheads="1"/>
          </p:cNvSpPr>
          <p:nvPr/>
        </p:nvSpPr>
        <p:spPr bwMode="auto">
          <a:xfrm>
            <a:off x="7848600" y="6481763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56"/>
          <p:cNvSpPr>
            <a:spLocks noChangeArrowheads="1"/>
          </p:cNvSpPr>
          <p:nvPr/>
        </p:nvSpPr>
        <p:spPr bwMode="auto">
          <a:xfrm>
            <a:off x="8077200" y="6481763"/>
            <a:ext cx="228600" cy="228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57"/>
          <p:cNvSpPr>
            <a:spLocks noChangeArrowheads="1"/>
          </p:cNvSpPr>
          <p:nvPr/>
        </p:nvSpPr>
        <p:spPr bwMode="auto">
          <a:xfrm>
            <a:off x="8305800" y="6481763"/>
            <a:ext cx="228600" cy="228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ectangle 58"/>
          <p:cNvSpPr>
            <a:spLocks noChangeArrowheads="1"/>
          </p:cNvSpPr>
          <p:nvPr/>
        </p:nvSpPr>
        <p:spPr bwMode="auto">
          <a:xfrm>
            <a:off x="8534400" y="6481763"/>
            <a:ext cx="228600" cy="2286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ext Box 59">
            <a:hlinkClick r:id="" action="ppaction://hlinkshowjump?jump=endshow"/>
          </p:cNvPr>
          <p:cNvSpPr txBox="1">
            <a:spLocks noChangeArrowheads="1"/>
          </p:cNvSpPr>
          <p:nvPr/>
        </p:nvSpPr>
        <p:spPr bwMode="auto">
          <a:xfrm>
            <a:off x="7312025" y="6188075"/>
            <a:ext cx="1582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solidFill>
                  <a:schemeClr val="tx2"/>
                </a:solidFill>
                <a:latin typeface="Arial" charset="0"/>
              </a:rPr>
              <a:t>Table of Contents</a:t>
            </a:r>
          </a:p>
        </p:txBody>
      </p:sp>
      <p:sp>
        <p:nvSpPr>
          <p:cNvPr id="57" name="Rectangle 60"/>
          <p:cNvSpPr>
            <a:spLocks noChangeArrowheads="1"/>
          </p:cNvSpPr>
          <p:nvPr/>
        </p:nvSpPr>
        <p:spPr bwMode="auto">
          <a:xfrm>
            <a:off x="8763000" y="6481763"/>
            <a:ext cx="228600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7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173163" y="1371600"/>
            <a:ext cx="7772400" cy="11128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4058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</p:spPr>
        <p:txBody>
          <a:bodyPr/>
          <a:lstStyle>
            <a:lvl1pPr marL="0" indent="0">
              <a:buFont typeface="Wingdings" pitchFamily="-10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8" name="Rectangle 27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166813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>
                <a:solidFill>
                  <a:srgbClr val="000000"/>
                </a:solidFill>
                <a:latin typeface="Arial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" name="Rectangle 2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>
                <a:solidFill>
                  <a:srgbClr val="000000"/>
                </a:solidFill>
                <a:latin typeface="Arial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" name="Rectangle 2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1B995D42-59D5-E04C-86AB-66B10436F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1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589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5876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3475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9159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7160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27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4462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37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33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2463" y="4572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163" y="4572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2638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73163" y="457200"/>
            <a:ext cx="77724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3247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blurRad="63500" dist="107763" dir="2700000" algn="ctr" rotWithShape="0">
            <a:srgbClr val="000000">
              <a:alpha val="74998"/>
            </a:srgbClr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50"/>
          <p:cNvGrpSpPr>
            <a:grpSpLocks/>
          </p:cNvGrpSpPr>
          <p:nvPr/>
        </p:nvGrpSpPr>
        <p:grpSpPr bwMode="auto">
          <a:xfrm>
            <a:off x="0" y="-4763"/>
            <a:ext cx="1066800" cy="6858001"/>
            <a:chOff x="0" y="-3"/>
            <a:chExt cx="672" cy="4320"/>
          </a:xfrm>
        </p:grpSpPr>
        <p:grpSp>
          <p:nvGrpSpPr>
            <p:cNvPr id="1029" name="Group 2051"/>
            <p:cNvGrpSpPr>
              <a:grpSpLocks/>
            </p:cNvGrpSpPr>
            <p:nvPr/>
          </p:nvGrpSpPr>
          <p:grpSpPr bwMode="auto">
            <a:xfrm rot="16200000" flipH="1">
              <a:off x="-1815" y="1838"/>
              <a:ext cx="4320" cy="638"/>
              <a:chOff x="-2" y="1562"/>
              <a:chExt cx="5762" cy="638"/>
            </a:xfrm>
          </p:grpSpPr>
          <p:sp>
            <p:nvSpPr>
              <p:cNvPr id="1032" name="Freeform 2052"/>
              <p:cNvSpPr>
                <a:spLocks/>
              </p:cNvSpPr>
              <p:nvPr/>
            </p:nvSpPr>
            <p:spPr bwMode="ltGray">
              <a:xfrm rot="-5400000">
                <a:off x="2546" y="-993"/>
                <a:ext cx="624" cy="5746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5746 h 720"/>
                  <a:gd name="T4" fmla="*/ 624 w 1000"/>
                  <a:gd name="T5" fmla="*/ 5746 h 720"/>
                  <a:gd name="T6" fmla="*/ 624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3" name="Freeform 2053"/>
              <p:cNvSpPr>
                <a:spLocks/>
              </p:cNvSpPr>
              <p:nvPr/>
            </p:nvSpPr>
            <p:spPr bwMode="ltGray">
              <a:xfrm rot="-5400000">
                <a:off x="1307" y="1670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0 h 317"/>
                  <a:gd name="T4" fmla="*/ 624 w 624"/>
                  <a:gd name="T5" fmla="*/ 360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4" name="Freeform 2054"/>
              <p:cNvSpPr>
                <a:spLocks/>
              </p:cNvSpPr>
              <p:nvPr/>
            </p:nvSpPr>
            <p:spPr bwMode="ltGray">
              <a:xfrm rot="-5400000">
                <a:off x="972" y="1669"/>
                <a:ext cx="624" cy="42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4 h 317"/>
                  <a:gd name="T4" fmla="*/ 624 w 624"/>
                  <a:gd name="T5" fmla="*/ 364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5" name="Freeform 2055"/>
              <p:cNvSpPr>
                <a:spLocks/>
              </p:cNvSpPr>
              <p:nvPr/>
            </p:nvSpPr>
            <p:spPr bwMode="ltGray">
              <a:xfrm rot="-5400000">
                <a:off x="-67" y="1753"/>
                <a:ext cx="624" cy="256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5 h 370"/>
                  <a:gd name="T4" fmla="*/ 624 w 624"/>
                  <a:gd name="T5" fmla="*/ 225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6" name="Freeform 2056"/>
              <p:cNvSpPr>
                <a:spLocks/>
              </p:cNvSpPr>
              <p:nvPr/>
            </p:nvSpPr>
            <p:spPr bwMode="ltGray">
              <a:xfrm rot="-5400000">
                <a:off x="648" y="1734"/>
                <a:ext cx="624" cy="29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51 h 317"/>
                  <a:gd name="T4" fmla="*/ 624 w 624"/>
                  <a:gd name="T5" fmla="*/ 25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" name="Freeform 2057"/>
              <p:cNvSpPr>
                <a:spLocks/>
              </p:cNvSpPr>
              <p:nvPr/>
            </p:nvSpPr>
            <p:spPr bwMode="ltGray">
              <a:xfrm rot="-5400000">
                <a:off x="430" y="1701"/>
                <a:ext cx="624" cy="364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4 h 272"/>
                  <a:gd name="T4" fmla="*/ 240 w 624"/>
                  <a:gd name="T5" fmla="*/ 321 h 272"/>
                  <a:gd name="T6" fmla="*/ 624 w 624"/>
                  <a:gd name="T7" fmla="*/ 364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8" name="Freeform 2058"/>
              <p:cNvSpPr>
                <a:spLocks/>
              </p:cNvSpPr>
              <p:nvPr/>
            </p:nvSpPr>
            <p:spPr bwMode="ltGray">
              <a:xfrm rot="-5400000">
                <a:off x="140" y="1727"/>
                <a:ext cx="632" cy="316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7 h 362"/>
                  <a:gd name="T4" fmla="*/ 248 w 632"/>
                  <a:gd name="T5" fmla="*/ 277 h 362"/>
                  <a:gd name="T6" fmla="*/ 632 w 632"/>
                  <a:gd name="T7" fmla="*/ 277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9" name="Freeform 2059"/>
              <p:cNvSpPr>
                <a:spLocks/>
              </p:cNvSpPr>
              <p:nvPr/>
            </p:nvSpPr>
            <p:spPr bwMode="ltGray">
              <a:xfrm rot="-5400000">
                <a:off x="3195" y="1653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0 h 317"/>
                  <a:gd name="T4" fmla="*/ 624 w 624"/>
                  <a:gd name="T5" fmla="*/ 360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0" name="Freeform 2060"/>
              <p:cNvSpPr>
                <a:spLocks/>
              </p:cNvSpPr>
              <p:nvPr/>
            </p:nvSpPr>
            <p:spPr bwMode="ltGray">
              <a:xfrm rot="-5400000">
                <a:off x="2870" y="1658"/>
                <a:ext cx="624" cy="421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1 h 317"/>
                  <a:gd name="T4" fmla="*/ 624 w 624"/>
                  <a:gd name="T5" fmla="*/ 36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1" name="Freeform 2061"/>
              <p:cNvSpPr>
                <a:spLocks/>
              </p:cNvSpPr>
              <p:nvPr/>
            </p:nvSpPr>
            <p:spPr bwMode="ltGray">
              <a:xfrm rot="-5400000">
                <a:off x="1821" y="1747"/>
                <a:ext cx="624" cy="256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5 h 370"/>
                  <a:gd name="T4" fmla="*/ 624 w 624"/>
                  <a:gd name="T5" fmla="*/ 225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2" name="Freeform 2062"/>
              <p:cNvSpPr>
                <a:spLocks/>
              </p:cNvSpPr>
              <p:nvPr/>
            </p:nvSpPr>
            <p:spPr bwMode="ltGray">
              <a:xfrm rot="-5400000">
                <a:off x="2537" y="1723"/>
                <a:ext cx="624" cy="29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51 h 317"/>
                  <a:gd name="T4" fmla="*/ 624 w 624"/>
                  <a:gd name="T5" fmla="*/ 251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3" name="Freeform 2063"/>
              <p:cNvSpPr>
                <a:spLocks/>
              </p:cNvSpPr>
              <p:nvPr/>
            </p:nvSpPr>
            <p:spPr bwMode="ltGray">
              <a:xfrm rot="-5400000">
                <a:off x="2322" y="1695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0 h 272"/>
                  <a:gd name="T4" fmla="*/ 240 w 624"/>
                  <a:gd name="T5" fmla="*/ 318 h 272"/>
                  <a:gd name="T6" fmla="*/ 624 w 624"/>
                  <a:gd name="T7" fmla="*/ 360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4" name="Freeform 2064"/>
              <p:cNvSpPr>
                <a:spLocks/>
              </p:cNvSpPr>
              <p:nvPr/>
            </p:nvSpPr>
            <p:spPr bwMode="ltGray">
              <a:xfrm rot="-5400000">
                <a:off x="2027" y="1721"/>
                <a:ext cx="632" cy="316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7 h 362"/>
                  <a:gd name="T4" fmla="*/ 248 w 632"/>
                  <a:gd name="T5" fmla="*/ 277 h 362"/>
                  <a:gd name="T6" fmla="*/ 632 w 632"/>
                  <a:gd name="T7" fmla="*/ 277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5" name="Freeform 2065"/>
              <p:cNvSpPr>
                <a:spLocks/>
              </p:cNvSpPr>
              <p:nvPr/>
            </p:nvSpPr>
            <p:spPr bwMode="ltGray">
              <a:xfrm rot="-5400000">
                <a:off x="4063" y="1658"/>
                <a:ext cx="624" cy="420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0 h 317"/>
                  <a:gd name="T4" fmla="*/ 624 w 624"/>
                  <a:gd name="T5" fmla="*/ 360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6" name="Freeform 2066"/>
              <p:cNvSpPr>
                <a:spLocks/>
              </p:cNvSpPr>
              <p:nvPr/>
            </p:nvSpPr>
            <p:spPr bwMode="ltGray">
              <a:xfrm rot="-5400000">
                <a:off x="3713" y="1662"/>
                <a:ext cx="624" cy="423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363 h 317"/>
                  <a:gd name="T4" fmla="*/ 624 w 624"/>
                  <a:gd name="T5" fmla="*/ 363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7" name="Freeform 2067"/>
              <p:cNvSpPr>
                <a:spLocks/>
              </p:cNvSpPr>
              <p:nvPr/>
            </p:nvSpPr>
            <p:spPr bwMode="ltGray">
              <a:xfrm rot="-5400000">
                <a:off x="4560" y="1741"/>
                <a:ext cx="624" cy="255"/>
              </a:xfrm>
              <a:custGeom>
                <a:avLst/>
                <a:gdLst>
                  <a:gd name="T0" fmla="*/ 0 w 624"/>
                  <a:gd name="T1" fmla="*/ 37 h 370"/>
                  <a:gd name="T2" fmla="*/ 0 w 624"/>
                  <a:gd name="T3" fmla="*/ 224 h 370"/>
                  <a:gd name="T4" fmla="*/ 624 w 624"/>
                  <a:gd name="T5" fmla="*/ 224 h 370"/>
                  <a:gd name="T6" fmla="*/ 624 w 624"/>
                  <a:gd name="T7" fmla="*/ 37 h 370"/>
                  <a:gd name="T8" fmla="*/ 384 w 624"/>
                  <a:gd name="T9" fmla="*/ 6 h 370"/>
                  <a:gd name="T10" fmla="*/ 0 w 624"/>
                  <a:gd name="T11" fmla="*/ 37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8" name="Freeform 2068"/>
              <p:cNvSpPr>
                <a:spLocks/>
              </p:cNvSpPr>
              <p:nvPr/>
            </p:nvSpPr>
            <p:spPr bwMode="ltGray">
              <a:xfrm>
                <a:off x="5469" y="1556"/>
                <a:ext cx="291" cy="625"/>
              </a:xfrm>
              <a:custGeom>
                <a:avLst/>
                <a:gdLst>
                  <a:gd name="T0" fmla="*/ 0 w 291"/>
                  <a:gd name="T1" fmla="*/ 624 h 625"/>
                  <a:gd name="T2" fmla="*/ 291 w 291"/>
                  <a:gd name="T3" fmla="*/ 625 h 625"/>
                  <a:gd name="T4" fmla="*/ 291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9" name="Freeform 2069"/>
              <p:cNvSpPr>
                <a:spLocks/>
              </p:cNvSpPr>
              <p:nvPr/>
            </p:nvSpPr>
            <p:spPr bwMode="ltGray">
              <a:xfrm rot="-5400000">
                <a:off x="5071" y="1683"/>
                <a:ext cx="624" cy="360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360 h 272"/>
                  <a:gd name="T4" fmla="*/ 240 w 624"/>
                  <a:gd name="T5" fmla="*/ 318 h 272"/>
                  <a:gd name="T6" fmla="*/ 624 w 624"/>
                  <a:gd name="T7" fmla="*/ 360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0" name="Freeform 2070"/>
              <p:cNvSpPr>
                <a:spLocks/>
              </p:cNvSpPr>
              <p:nvPr/>
            </p:nvSpPr>
            <p:spPr bwMode="ltGray">
              <a:xfrm rot="-5400000">
                <a:off x="4780" y="1709"/>
                <a:ext cx="632" cy="316"/>
              </a:xfrm>
              <a:custGeom>
                <a:avLst/>
                <a:gdLst>
                  <a:gd name="T0" fmla="*/ 8 w 632"/>
                  <a:gd name="T1" fmla="*/ 39 h 362"/>
                  <a:gd name="T2" fmla="*/ 8 w 632"/>
                  <a:gd name="T3" fmla="*/ 277 h 362"/>
                  <a:gd name="T4" fmla="*/ 248 w 632"/>
                  <a:gd name="T5" fmla="*/ 277 h 362"/>
                  <a:gd name="T6" fmla="*/ 632 w 632"/>
                  <a:gd name="T7" fmla="*/ 277 h 362"/>
                  <a:gd name="T8" fmla="*/ 632 w 632"/>
                  <a:gd name="T9" fmla="*/ 39 h 362"/>
                  <a:gd name="T10" fmla="*/ 104 w 632"/>
                  <a:gd name="T11" fmla="*/ 39 h 362"/>
                  <a:gd name="T12" fmla="*/ 8 w 632"/>
                  <a:gd name="T13" fmla="*/ 39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3031" name="Freeform 2071"/>
            <p:cNvSpPr>
              <a:spLocks/>
            </p:cNvSpPr>
            <p:nvPr/>
          </p:nvSpPr>
          <p:spPr bwMode="ltGray">
            <a:xfrm rot="16200000" flipH="1">
              <a:off x="-1954" y="1951"/>
              <a:ext cx="4320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  <p:sp>
          <p:nvSpPr>
            <p:cNvPr id="43032" name="Freeform 2072"/>
            <p:cNvSpPr>
              <a:spLocks/>
            </p:cNvSpPr>
            <p:nvPr/>
          </p:nvSpPr>
          <p:spPr bwMode="ltGray">
            <a:xfrm rot="16200000" flipH="1">
              <a:off x="-1582" y="2062"/>
              <a:ext cx="4319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</p:grpSp>
      <p:sp>
        <p:nvSpPr>
          <p:cNvPr id="1027" name="Rectangle 2073"/>
          <p:cNvSpPr>
            <a:spLocks noGrp="1" noChangeArrowheads="1"/>
          </p:cNvSpPr>
          <p:nvPr>
            <p:ph type="title"/>
          </p:nvPr>
        </p:nvSpPr>
        <p:spPr bwMode="auto">
          <a:xfrm>
            <a:off x="117316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207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3163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charset="0"/>
        <a:buChar char="n"/>
        <a:defRPr sz="3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gOzYYwA1DI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2"/>
          <p:cNvGrpSpPr>
            <a:grpSpLocks/>
          </p:cNvGrpSpPr>
          <p:nvPr/>
        </p:nvGrpSpPr>
        <p:grpSpPr bwMode="auto">
          <a:xfrm>
            <a:off x="0" y="2438400"/>
            <a:ext cx="9147175" cy="1063625"/>
            <a:chOff x="-2" y="1536"/>
            <a:chExt cx="5762" cy="670"/>
          </a:xfrm>
        </p:grpSpPr>
        <p:grpSp>
          <p:nvGrpSpPr>
            <p:cNvPr id="4102" name="Group 3"/>
            <p:cNvGrpSpPr>
              <a:grpSpLocks/>
            </p:cNvGrpSpPr>
            <p:nvPr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4105" name="Freeform 4"/>
              <p:cNvSpPr>
                <a:spLocks/>
              </p:cNvSpPr>
              <p:nvPr/>
            </p:nvSpPr>
            <p:spPr bwMode="ltGray">
              <a:xfrm rot="-5400000">
                <a:off x="2559" y="-993"/>
                <a:ext cx="624" cy="5745"/>
              </a:xfrm>
              <a:custGeom>
                <a:avLst/>
                <a:gdLst>
                  <a:gd name="T0" fmla="*/ 0 w 1000"/>
                  <a:gd name="T1" fmla="*/ 0 h 720"/>
                  <a:gd name="T2" fmla="*/ 0 w 1000"/>
                  <a:gd name="T3" fmla="*/ 1482628380 h 720"/>
                  <a:gd name="T4" fmla="*/ 37 w 1000"/>
                  <a:gd name="T5" fmla="*/ 1482628380 h 720"/>
                  <a:gd name="T6" fmla="*/ 37 w 1000"/>
                  <a:gd name="T7" fmla="*/ 0 h 720"/>
                  <a:gd name="T8" fmla="*/ 0 w 1000"/>
                  <a:gd name="T9" fmla="*/ 0 h 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0"/>
                  <a:gd name="T16" fmla="*/ 0 h 720"/>
                  <a:gd name="T17" fmla="*/ 1000 w 1000"/>
                  <a:gd name="T18" fmla="*/ 720 h 7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6" name="Freeform 5"/>
              <p:cNvSpPr>
                <a:spLocks/>
              </p:cNvSpPr>
              <p:nvPr/>
            </p:nvSpPr>
            <p:spPr bwMode="ltGray">
              <a:xfrm rot="-5400000">
                <a:off x="1323" y="1669"/>
                <a:ext cx="624" cy="421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979 h 317"/>
                  <a:gd name="T4" fmla="*/ 624 w 624"/>
                  <a:gd name="T5" fmla="*/ 197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7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017 h 317"/>
                  <a:gd name="T4" fmla="*/ 624 w 624"/>
                  <a:gd name="T5" fmla="*/ 201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8" name="Freeform 7"/>
              <p:cNvSpPr>
                <a:spLocks/>
              </p:cNvSpPr>
              <p:nvPr/>
            </p:nvSpPr>
            <p:spPr bwMode="ltGray">
              <a:xfrm rot="-5400000">
                <a:off x="-57" y="1752"/>
                <a:ext cx="624" cy="255"/>
              </a:xfrm>
              <a:custGeom>
                <a:avLst/>
                <a:gdLst>
                  <a:gd name="T0" fmla="*/ 0 w 624"/>
                  <a:gd name="T1" fmla="*/ 4 h 370"/>
                  <a:gd name="T2" fmla="*/ 0 w 624"/>
                  <a:gd name="T3" fmla="*/ 23 h 370"/>
                  <a:gd name="T4" fmla="*/ 624 w 624"/>
                  <a:gd name="T5" fmla="*/ 23 h 370"/>
                  <a:gd name="T6" fmla="*/ 624 w 624"/>
                  <a:gd name="T7" fmla="*/ 4 h 370"/>
                  <a:gd name="T8" fmla="*/ 384 w 624"/>
                  <a:gd name="T9" fmla="*/ 1 h 370"/>
                  <a:gd name="T10" fmla="*/ 0 w 624"/>
                  <a:gd name="T11" fmla="*/ 4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370"/>
                  <a:gd name="T20" fmla="*/ 624 w 624"/>
                  <a:gd name="T21" fmla="*/ 370 h 3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9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60 h 317"/>
                  <a:gd name="T4" fmla="*/ 624 w 624"/>
                  <a:gd name="T5" fmla="*/ 160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0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2011 h 272"/>
                  <a:gd name="T4" fmla="*/ 240 w 624"/>
                  <a:gd name="T5" fmla="*/ 1775 h 272"/>
                  <a:gd name="T6" fmla="*/ 624 w 624"/>
                  <a:gd name="T7" fmla="*/ 2011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272"/>
                  <a:gd name="T20" fmla="*/ 624 w 624"/>
                  <a:gd name="T21" fmla="*/ 272 h 2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1" name="Freeform 10"/>
              <p:cNvSpPr>
                <a:spLocks/>
              </p:cNvSpPr>
              <p:nvPr/>
            </p:nvSpPr>
            <p:spPr bwMode="ltGray">
              <a:xfrm rot="-5400000">
                <a:off x="156" y="1726"/>
                <a:ext cx="632" cy="315"/>
              </a:xfrm>
              <a:custGeom>
                <a:avLst/>
                <a:gdLst>
                  <a:gd name="T0" fmla="*/ 8 w 632"/>
                  <a:gd name="T1" fmla="*/ 17 h 362"/>
                  <a:gd name="T2" fmla="*/ 8 w 632"/>
                  <a:gd name="T3" fmla="*/ 119 h 362"/>
                  <a:gd name="T4" fmla="*/ 248 w 632"/>
                  <a:gd name="T5" fmla="*/ 119 h 362"/>
                  <a:gd name="T6" fmla="*/ 632 w 632"/>
                  <a:gd name="T7" fmla="*/ 119 h 362"/>
                  <a:gd name="T8" fmla="*/ 632 w 632"/>
                  <a:gd name="T9" fmla="*/ 17 h 362"/>
                  <a:gd name="T10" fmla="*/ 104 w 632"/>
                  <a:gd name="T11" fmla="*/ 17 h 362"/>
                  <a:gd name="T12" fmla="*/ 8 w 632"/>
                  <a:gd name="T13" fmla="*/ 17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2"/>
                  <a:gd name="T22" fmla="*/ 0 h 362"/>
                  <a:gd name="T23" fmla="*/ 632 w 632"/>
                  <a:gd name="T24" fmla="*/ 362 h 3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2" name="Freeform 11"/>
              <p:cNvSpPr>
                <a:spLocks/>
              </p:cNvSpPr>
              <p:nvPr/>
            </p:nvSpPr>
            <p:spPr bwMode="ltGray">
              <a:xfrm rot="-5400000">
                <a:off x="3211" y="1664"/>
                <a:ext cx="624" cy="421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979 h 317"/>
                  <a:gd name="T4" fmla="*/ 624 w 624"/>
                  <a:gd name="T5" fmla="*/ 197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3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017 h 317"/>
                  <a:gd name="T4" fmla="*/ 624 w 624"/>
                  <a:gd name="T5" fmla="*/ 201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4" name="Freeform 13"/>
              <p:cNvSpPr>
                <a:spLocks/>
              </p:cNvSpPr>
              <p:nvPr/>
            </p:nvSpPr>
            <p:spPr bwMode="ltGray">
              <a:xfrm rot="-5400000">
                <a:off x="1830" y="1747"/>
                <a:ext cx="624" cy="255"/>
              </a:xfrm>
              <a:custGeom>
                <a:avLst/>
                <a:gdLst>
                  <a:gd name="T0" fmla="*/ 0 w 624"/>
                  <a:gd name="T1" fmla="*/ 4 h 370"/>
                  <a:gd name="T2" fmla="*/ 0 w 624"/>
                  <a:gd name="T3" fmla="*/ 23 h 370"/>
                  <a:gd name="T4" fmla="*/ 624 w 624"/>
                  <a:gd name="T5" fmla="*/ 23 h 370"/>
                  <a:gd name="T6" fmla="*/ 624 w 624"/>
                  <a:gd name="T7" fmla="*/ 4 h 370"/>
                  <a:gd name="T8" fmla="*/ 384 w 624"/>
                  <a:gd name="T9" fmla="*/ 1 h 370"/>
                  <a:gd name="T10" fmla="*/ 0 w 624"/>
                  <a:gd name="T11" fmla="*/ 4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370"/>
                  <a:gd name="T20" fmla="*/ 624 w 624"/>
                  <a:gd name="T21" fmla="*/ 370 h 3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5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60 h 317"/>
                  <a:gd name="T4" fmla="*/ 624 w 624"/>
                  <a:gd name="T5" fmla="*/ 160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" name="Freeform 15"/>
              <p:cNvSpPr>
                <a:spLocks/>
              </p:cNvSpPr>
              <p:nvPr/>
            </p:nvSpPr>
            <p:spPr bwMode="ltGray">
              <a:xfrm rot="-5400000">
                <a:off x="2330" y="1694"/>
                <a:ext cx="624" cy="361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1972 h 272"/>
                  <a:gd name="T4" fmla="*/ 240 w 624"/>
                  <a:gd name="T5" fmla="*/ 1743 h 272"/>
                  <a:gd name="T6" fmla="*/ 624 w 624"/>
                  <a:gd name="T7" fmla="*/ 1972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272"/>
                  <a:gd name="T20" fmla="*/ 624 w 624"/>
                  <a:gd name="T21" fmla="*/ 272 h 2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>
                  <a:gd name="T0" fmla="*/ 8 w 632"/>
                  <a:gd name="T1" fmla="*/ 17 h 362"/>
                  <a:gd name="T2" fmla="*/ 8 w 632"/>
                  <a:gd name="T3" fmla="*/ 123 h 362"/>
                  <a:gd name="T4" fmla="*/ 248 w 632"/>
                  <a:gd name="T5" fmla="*/ 123 h 362"/>
                  <a:gd name="T6" fmla="*/ 632 w 632"/>
                  <a:gd name="T7" fmla="*/ 123 h 362"/>
                  <a:gd name="T8" fmla="*/ 632 w 632"/>
                  <a:gd name="T9" fmla="*/ 17 h 362"/>
                  <a:gd name="T10" fmla="*/ 104 w 632"/>
                  <a:gd name="T11" fmla="*/ 17 h 362"/>
                  <a:gd name="T12" fmla="*/ 8 w 632"/>
                  <a:gd name="T13" fmla="*/ 17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2"/>
                  <a:gd name="T22" fmla="*/ 0 h 362"/>
                  <a:gd name="T23" fmla="*/ 632 w 632"/>
                  <a:gd name="T24" fmla="*/ 362 h 3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8" name="Freeform 17"/>
              <p:cNvSpPr>
                <a:spLocks/>
              </p:cNvSpPr>
              <p:nvPr/>
            </p:nvSpPr>
            <p:spPr bwMode="ltGray">
              <a:xfrm rot="-5400000">
                <a:off x="4077" y="1669"/>
                <a:ext cx="624" cy="421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1979 h 317"/>
                  <a:gd name="T4" fmla="*/ 624 w 624"/>
                  <a:gd name="T5" fmla="*/ 1979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9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>
                  <a:gd name="T0" fmla="*/ 0 w 624"/>
                  <a:gd name="T1" fmla="*/ 0 h 317"/>
                  <a:gd name="T2" fmla="*/ 0 w 624"/>
                  <a:gd name="T3" fmla="*/ 2017 h 317"/>
                  <a:gd name="T4" fmla="*/ 624 w 624"/>
                  <a:gd name="T5" fmla="*/ 2017 h 317"/>
                  <a:gd name="T6" fmla="*/ 624 w 624"/>
                  <a:gd name="T7" fmla="*/ 0 h 317"/>
                  <a:gd name="T8" fmla="*/ 0 w 624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4"/>
                  <a:gd name="T16" fmla="*/ 0 h 317"/>
                  <a:gd name="T17" fmla="*/ 624 w 62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0" name="Freeform 19"/>
              <p:cNvSpPr>
                <a:spLocks/>
              </p:cNvSpPr>
              <p:nvPr/>
            </p:nvSpPr>
            <p:spPr bwMode="ltGray">
              <a:xfrm rot="-5400000">
                <a:off x="4584" y="1747"/>
                <a:ext cx="624" cy="255"/>
              </a:xfrm>
              <a:custGeom>
                <a:avLst/>
                <a:gdLst>
                  <a:gd name="T0" fmla="*/ 0 w 624"/>
                  <a:gd name="T1" fmla="*/ 4 h 370"/>
                  <a:gd name="T2" fmla="*/ 0 w 624"/>
                  <a:gd name="T3" fmla="*/ 23 h 370"/>
                  <a:gd name="T4" fmla="*/ 624 w 624"/>
                  <a:gd name="T5" fmla="*/ 23 h 370"/>
                  <a:gd name="T6" fmla="*/ 624 w 624"/>
                  <a:gd name="T7" fmla="*/ 4 h 370"/>
                  <a:gd name="T8" fmla="*/ 384 w 624"/>
                  <a:gd name="T9" fmla="*/ 1 h 370"/>
                  <a:gd name="T10" fmla="*/ 0 w 624"/>
                  <a:gd name="T11" fmla="*/ 4 h 3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370"/>
                  <a:gd name="T20" fmla="*/ 624 w 624"/>
                  <a:gd name="T21" fmla="*/ 370 h 3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1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>
                  <a:gd name="T0" fmla="*/ 0 w 291"/>
                  <a:gd name="T1" fmla="*/ 624 h 625"/>
                  <a:gd name="T2" fmla="*/ 291 w 291"/>
                  <a:gd name="T3" fmla="*/ 625 h 625"/>
                  <a:gd name="T4" fmla="*/ 291 w 291"/>
                  <a:gd name="T5" fmla="*/ 6 h 625"/>
                  <a:gd name="T6" fmla="*/ 0 w 291"/>
                  <a:gd name="T7" fmla="*/ 0 h 625"/>
                  <a:gd name="T8" fmla="*/ 0 w 291"/>
                  <a:gd name="T9" fmla="*/ 624 h 6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625"/>
                  <a:gd name="T17" fmla="*/ 291 w 291"/>
                  <a:gd name="T18" fmla="*/ 625 h 6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2" name="Freeform 21"/>
              <p:cNvSpPr>
                <a:spLocks/>
              </p:cNvSpPr>
              <p:nvPr/>
            </p:nvSpPr>
            <p:spPr bwMode="ltGray">
              <a:xfrm rot="-5400000">
                <a:off x="5084" y="1694"/>
                <a:ext cx="624" cy="361"/>
              </a:xfrm>
              <a:custGeom>
                <a:avLst/>
                <a:gdLst>
                  <a:gd name="T0" fmla="*/ 0 w 624"/>
                  <a:gd name="T1" fmla="*/ 0 h 272"/>
                  <a:gd name="T2" fmla="*/ 0 w 624"/>
                  <a:gd name="T3" fmla="*/ 1972 h 272"/>
                  <a:gd name="T4" fmla="*/ 240 w 624"/>
                  <a:gd name="T5" fmla="*/ 1743 h 272"/>
                  <a:gd name="T6" fmla="*/ 624 w 624"/>
                  <a:gd name="T7" fmla="*/ 1972 h 272"/>
                  <a:gd name="T8" fmla="*/ 624 w 624"/>
                  <a:gd name="T9" fmla="*/ 0 h 272"/>
                  <a:gd name="T10" fmla="*/ 0 w 624"/>
                  <a:gd name="T11" fmla="*/ 0 h 2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272"/>
                  <a:gd name="T20" fmla="*/ 624 w 624"/>
                  <a:gd name="T21" fmla="*/ 272 h 2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3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>
                  <a:gd name="T0" fmla="*/ 8 w 632"/>
                  <a:gd name="T1" fmla="*/ 17 h 362"/>
                  <a:gd name="T2" fmla="*/ 8 w 632"/>
                  <a:gd name="T3" fmla="*/ 123 h 362"/>
                  <a:gd name="T4" fmla="*/ 248 w 632"/>
                  <a:gd name="T5" fmla="*/ 123 h 362"/>
                  <a:gd name="T6" fmla="*/ 632 w 632"/>
                  <a:gd name="T7" fmla="*/ 123 h 362"/>
                  <a:gd name="T8" fmla="*/ 632 w 632"/>
                  <a:gd name="T9" fmla="*/ 17 h 362"/>
                  <a:gd name="T10" fmla="*/ 104 w 632"/>
                  <a:gd name="T11" fmla="*/ 17 h 362"/>
                  <a:gd name="T12" fmla="*/ 8 w 632"/>
                  <a:gd name="T13" fmla="*/ 17 h 3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2"/>
                  <a:gd name="T22" fmla="*/ 0 h 362"/>
                  <a:gd name="T23" fmla="*/ 632 w 632"/>
                  <a:gd name="T24" fmla="*/ 362 h 3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71" name="Freeform 23"/>
            <p:cNvSpPr>
              <a:spLocks/>
            </p:cNvSpPr>
            <p:nvPr/>
          </p:nvSpPr>
          <p:spPr bwMode="ltGray">
            <a:xfrm flipH="1">
              <a:off x="-2" y="1536"/>
              <a:ext cx="5762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ltGray">
            <a:xfrm flipH="1">
              <a:off x="-2" y="2017"/>
              <a:ext cx="5761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  <a:cs typeface="+mn-cs"/>
              </a:endParaRPr>
            </a:p>
          </p:txBody>
        </p:sp>
      </p:grpSp>
      <p:sp>
        <p:nvSpPr>
          <p:cNvPr id="4098" name="Rectangle 25"/>
          <p:cNvSpPr>
            <a:spLocks noChangeArrowheads="1"/>
          </p:cNvSpPr>
          <p:nvPr/>
        </p:nvSpPr>
        <p:spPr bwMode="auto">
          <a:xfrm>
            <a:off x="1173163" y="1371600"/>
            <a:ext cx="77724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sz="32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4099" name="Rectangle 26"/>
          <p:cNvSpPr>
            <a:spLocks noChangeArrowheads="1"/>
          </p:cNvSpPr>
          <p:nvPr/>
        </p:nvSpPr>
        <p:spPr bwMode="auto">
          <a:xfrm>
            <a:off x="914400" y="3797300"/>
            <a:ext cx="7948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sz="3200" b="1" dirty="0">
                <a:latin typeface="Arial" charset="0"/>
              </a:rPr>
              <a:t>Unit 4: Brains, Bodies, &amp; Behavior</a:t>
            </a:r>
            <a:endParaRPr lang="en-US" sz="32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100" name="Picture 5" descr="MCj0237473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95800"/>
            <a:ext cx="20986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28"/>
          <p:cNvSpPr txBox="1">
            <a:spLocks noChangeArrowheads="1"/>
          </p:cNvSpPr>
          <p:nvPr/>
        </p:nvSpPr>
        <p:spPr bwMode="auto">
          <a:xfrm>
            <a:off x="1295400" y="1836738"/>
            <a:ext cx="716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/>
              <a:t>Amber Gilewski                  Tompkins Cortland Community College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2" descr="MPj0433059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4694238"/>
            <a:ext cx="29083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295400" y="492125"/>
            <a:ext cx="701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tx2"/>
                </a:solidFill>
                <a:latin typeface="Arial" charset="0"/>
              </a:rPr>
              <a:t>Communication in the Nervous System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295400" y="1066800"/>
            <a:ext cx="7053263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>
                <a:latin typeface="Arial" charset="0"/>
              </a:rPr>
              <a:t>Nervous system: body</a:t>
            </a:r>
            <a:r>
              <a:rPr lang="ja-JP" altLang="en-US">
                <a:latin typeface="Arial" charset="0"/>
              </a:rPr>
              <a:t>’</a:t>
            </a:r>
            <a:r>
              <a:rPr lang="en-US" altLang="ja-JP">
                <a:latin typeface="Arial" charset="0"/>
              </a:rPr>
              <a:t>s communication network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>
                <a:latin typeface="Arial" charset="0"/>
              </a:rPr>
              <a:t>3 basic functions: receive, integrate, respond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>
                <a:latin typeface="Arial" charset="0"/>
              </a:rPr>
              <a:t>Hardware:</a:t>
            </a:r>
          </a:p>
          <a:p>
            <a:pPr marL="746125" lvl="1" indent="-288925" eaLnBrk="1" hangingPunct="1">
              <a:spcBef>
                <a:spcPct val="20000"/>
              </a:spcBef>
              <a:buFontTx/>
              <a:buChar char="–"/>
            </a:pPr>
            <a:r>
              <a:rPr lang="en-US" b="1">
                <a:latin typeface="Arial" charset="0"/>
              </a:rPr>
              <a:t>Neurons</a:t>
            </a:r>
            <a:r>
              <a:rPr lang="en-US">
                <a:latin typeface="Arial" charset="0"/>
              </a:rPr>
              <a:t> – receive, integrate, transmit information</a:t>
            </a:r>
            <a:endParaRPr lang="en-US" b="1">
              <a:latin typeface="Arial" charset="0"/>
            </a:endParaRPr>
          </a:p>
          <a:p>
            <a:pPr marL="746125" lvl="1" indent="-288925" eaLnBrk="1" hangingPunct="1">
              <a:spcBef>
                <a:spcPct val="20000"/>
              </a:spcBef>
              <a:buFontTx/>
              <a:buChar char="–"/>
            </a:pPr>
            <a:r>
              <a:rPr lang="en-US" b="1">
                <a:latin typeface="Arial" charset="0"/>
              </a:rPr>
              <a:t>Glia/Glial Cells</a:t>
            </a:r>
            <a:r>
              <a:rPr lang="en-US">
                <a:latin typeface="Arial" charset="0"/>
              </a:rPr>
              <a:t> – structural support and insulation</a:t>
            </a:r>
          </a:p>
          <a:p>
            <a:pPr marL="746125" lvl="1" indent="-288925" eaLnBrk="1" hangingPunct="1">
              <a:spcBef>
                <a:spcPct val="20000"/>
              </a:spcBef>
            </a:pPr>
            <a:r>
              <a:rPr lang="en-US" b="1">
                <a:latin typeface="Arial" charset="0"/>
              </a:rPr>
              <a:t>Main parts of neuron cells:</a:t>
            </a:r>
          </a:p>
          <a:p>
            <a:pPr marL="746125" lvl="1" indent="-288925" eaLnBrk="1" hangingPunct="1">
              <a:spcBef>
                <a:spcPct val="20000"/>
              </a:spcBef>
              <a:buFontTx/>
              <a:buChar char="–"/>
            </a:pPr>
            <a:r>
              <a:rPr lang="en-US" b="1">
                <a:latin typeface="Arial" charset="0"/>
              </a:rPr>
              <a:t>Soma</a:t>
            </a:r>
            <a:r>
              <a:rPr lang="en-US">
                <a:latin typeface="Arial" charset="0"/>
              </a:rPr>
              <a:t> – cell body; contains nucleus</a:t>
            </a:r>
          </a:p>
          <a:p>
            <a:pPr marL="746125" lvl="1" indent="-288925" eaLnBrk="1" hangingPunct="1">
              <a:spcBef>
                <a:spcPct val="20000"/>
              </a:spcBef>
              <a:buFontTx/>
              <a:buChar char="–"/>
            </a:pPr>
            <a:r>
              <a:rPr lang="en-US" b="1">
                <a:latin typeface="Arial" charset="0"/>
              </a:rPr>
              <a:t>Dendrites</a:t>
            </a:r>
            <a:r>
              <a:rPr lang="en-US">
                <a:latin typeface="Arial" charset="0"/>
              </a:rPr>
              <a:t> – receive information</a:t>
            </a:r>
          </a:p>
          <a:p>
            <a:pPr marL="746125" lvl="1" indent="-288925" eaLnBrk="1" hangingPunct="1">
              <a:spcBef>
                <a:spcPct val="20000"/>
              </a:spcBef>
              <a:buFontTx/>
              <a:buChar char="–"/>
            </a:pPr>
            <a:r>
              <a:rPr lang="en-US" b="1">
                <a:latin typeface="Arial" charset="0"/>
              </a:rPr>
              <a:t>Axon</a:t>
            </a:r>
            <a:r>
              <a:rPr lang="en-US">
                <a:latin typeface="Arial" charset="0"/>
              </a:rPr>
              <a:t> – transmit information away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6" descr="02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1295400"/>
            <a:ext cx="745490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>
                <a:latin typeface="Times New Roman" charset="0"/>
                <a:ea typeface="ＭＳ Ｐゴシック" charset="0"/>
                <a:cs typeface="ＭＳ Ｐゴシック" charset="0"/>
              </a:rPr>
              <a:t>The Anatomy of a Neuron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ChangeArrowheads="1"/>
          </p:cNvSpPr>
          <p:nvPr/>
        </p:nvSpPr>
        <p:spPr bwMode="auto">
          <a:xfrm>
            <a:off x="1295400" y="533400"/>
            <a:ext cx="7162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tx2"/>
                </a:solidFill>
                <a:latin typeface="Arial" charset="0"/>
              </a:rPr>
              <a:t>Neural Communication:  </a:t>
            </a:r>
          </a:p>
          <a:p>
            <a:r>
              <a:rPr lang="en-US" sz="2800" b="1">
                <a:solidFill>
                  <a:schemeClr val="tx2"/>
                </a:solidFill>
                <a:latin typeface="Arial" charset="0"/>
              </a:rPr>
              <a:t>Insulation and Information Transfer</a:t>
            </a:r>
          </a:p>
        </p:txBody>
      </p:sp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1295400" y="1676400"/>
            <a:ext cx="75438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Myelin sheath</a:t>
            </a:r>
            <a:r>
              <a:rPr lang="en-US">
                <a:latin typeface="Arial" charset="0"/>
              </a:rPr>
              <a:t> – speeds up transmission on axons; lipid fats &amp; proteins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>
                <a:latin typeface="Arial" charset="0"/>
              </a:rPr>
              <a:t>    (MS is a myelin degeneration disease)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Terminal Button</a:t>
            </a:r>
            <a:r>
              <a:rPr lang="en-US">
                <a:latin typeface="Arial" charset="0"/>
              </a:rPr>
              <a:t> – end of axon; secretes neurotransmitters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Neurotransmitters</a:t>
            </a:r>
            <a:r>
              <a:rPr lang="en-US">
                <a:latin typeface="Arial" charset="0"/>
              </a:rPr>
              <a:t> – chemical messengers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Synapse</a:t>
            </a:r>
            <a:r>
              <a:rPr lang="en-US">
                <a:latin typeface="Arial" charset="0"/>
              </a:rPr>
              <a:t> – point at which neurons interconnect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endParaRPr lang="en-US">
              <a:latin typeface="Arial" charset="0"/>
            </a:endParaRPr>
          </a:p>
        </p:txBody>
      </p:sp>
      <p:pic>
        <p:nvPicPr>
          <p:cNvPr id="10243" name="Picture 4" descr="MPj0433056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648200"/>
            <a:ext cx="3048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MPj04330560000[1]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400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295400" y="533400"/>
            <a:ext cx="71262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>
                <a:solidFill>
                  <a:schemeClr val="tx2"/>
                </a:solidFill>
                <a:latin typeface="Arial" charset="0"/>
              </a:rPr>
              <a:t>The Neural Impulse: The Action Potential</a:t>
            </a:r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endParaRPr lang="en-US" sz="28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447800" y="1143000"/>
            <a:ext cx="64008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>
                <a:latin typeface="Arial" charset="0"/>
              </a:rPr>
              <a:t>Stimulation causes cell membrane to open briefly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>
                <a:latin typeface="Arial" charset="0"/>
              </a:rPr>
              <a:t>Positively charged sodium ions flow in while negatively charged potassium ions flow out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>
                <a:latin typeface="Arial" charset="0"/>
              </a:rPr>
              <a:t>Shift in electrical charge travels along neuron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>
                <a:latin typeface="Arial" charset="0"/>
              </a:rPr>
              <a:t>Brief period afterwards in which membrane cannot be stimulated = </a:t>
            </a:r>
            <a:r>
              <a:rPr lang="en-US" i="1">
                <a:latin typeface="Arial" charset="0"/>
              </a:rPr>
              <a:t>refractory period</a:t>
            </a:r>
            <a:endParaRPr lang="en-US">
              <a:latin typeface="Arial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All – or – none law: </a:t>
            </a:r>
            <a:r>
              <a:rPr lang="en-US">
                <a:latin typeface="Arial" charset="0"/>
              </a:rPr>
              <a:t>occurs or it doesn</a:t>
            </a:r>
            <a:r>
              <a:rPr lang="ja-JP" altLang="en-US">
                <a:latin typeface="Arial" charset="0"/>
              </a:rPr>
              <a:t>’</a:t>
            </a:r>
            <a:r>
              <a:rPr lang="en-US" altLang="ja-JP">
                <a:latin typeface="Arial" charset="0"/>
              </a:rPr>
              <a:t>t; goes full force</a:t>
            </a:r>
            <a:endParaRPr lang="en-US" altLang="ja-JP" b="1">
              <a:latin typeface="Arial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600" dirty="0">
                <a:latin typeface="Times New Roman" charset="0"/>
                <a:ea typeface="ＭＳ Ｐゴシック" charset="0"/>
                <a:cs typeface="ＭＳ Ｐゴシック" charset="0"/>
              </a:rPr>
              <a:t>Common Neurotransmitters: Acetylcholine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772400" cy="4648200"/>
          </a:xfrm>
        </p:spPr>
        <p:txBody>
          <a:bodyPr/>
          <a:lstStyle/>
          <a:p>
            <a:pPr eaLnBrk="1" hangingPunct="1"/>
            <a:r>
              <a:rPr lang="en-US" sz="2800" b="1" dirty="0">
                <a:latin typeface="Arial" charset="0"/>
                <a:ea typeface="ＭＳ Ｐゴシック" charset="0"/>
                <a:cs typeface="ＭＳ Ｐゴシック" charset="0"/>
              </a:rPr>
              <a:t>Acetylcholine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ACh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)– first discovered in Austria in 1921</a:t>
            </a:r>
          </a:p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Curare – poison that blocks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ACh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receptors</a:t>
            </a:r>
          </a:p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Other toxins – venom of black widow spiders stimulates ACH &amp; botulism toxin block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ACh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receptors</a:t>
            </a:r>
          </a:p>
          <a:p>
            <a:pPr eaLnBrk="1" hangingPunct="1"/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Alzheimer</a:t>
            </a:r>
            <a:r>
              <a:rPr lang="ja-JP" altLang="en-US" sz="280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s patients = decreased levels of </a:t>
            </a:r>
            <a:r>
              <a:rPr lang="en-US" altLang="ja-JP" sz="2800" dirty="0" err="1">
                <a:latin typeface="Arial" charset="0"/>
                <a:ea typeface="ＭＳ Ｐゴシック" charset="0"/>
                <a:cs typeface="ＭＳ Ｐゴシック" charset="0"/>
              </a:rPr>
              <a:t>ACh</a:t>
            </a:r>
            <a:endParaRPr lang="en-US" altLang="ja-JP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ACh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controls movement, attention, arousal, &amp; memory</a:t>
            </a:r>
          </a:p>
          <a:p>
            <a:pPr eaLnBrk="1" hangingPunct="1">
              <a:buFont typeface="Wingdings" charset="0"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9" name="Picture 5" descr="MMj0303337000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371600"/>
            <a:ext cx="7127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>
                <a:latin typeface="Times New Roman" charset="0"/>
                <a:ea typeface="ＭＳ Ｐゴシック" charset="0"/>
                <a:cs typeface="ＭＳ Ｐゴシック" charset="0"/>
              </a:rPr>
              <a:t>Common Neurotransmitters: Monoamines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676400"/>
            <a:ext cx="7772400" cy="4419600"/>
          </a:xfrm>
        </p:spPr>
        <p:txBody>
          <a:bodyPr/>
          <a:lstStyle/>
          <a:p>
            <a:pPr eaLnBrk="1" hangingPunct="1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Dopamine (DA): 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controls movement; decreased levels associated w/Parkinson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latin typeface="Arial" charset="0"/>
                <a:ea typeface="ＭＳ Ｐゴシック" charset="0"/>
                <a:cs typeface="ＭＳ Ｐゴシック" charset="0"/>
              </a:rPr>
              <a:t>s; increased levels w/schizophrenia</a:t>
            </a:r>
          </a:p>
          <a:p>
            <a:pPr eaLnBrk="1" hangingPunct="1"/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Smoking research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– MAO B less active in smokers; less likely to develop Parkinson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latin typeface="Arial" charset="0"/>
                <a:ea typeface="ＭＳ Ｐゴシック" charset="0"/>
                <a:cs typeface="ＭＳ Ｐゴシック" charset="0"/>
              </a:rPr>
              <a:t>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ADHD – impulse &amp; behavior problems associated with low levels </a:t>
            </a:r>
          </a:p>
        </p:txBody>
      </p:sp>
      <p:pic>
        <p:nvPicPr>
          <p:cNvPr id="16387" name="Picture 2" descr="MMj0234713000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438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>
                <a:latin typeface="Times New Roman" charset="0"/>
                <a:ea typeface="ＭＳ Ｐゴシック" charset="0"/>
                <a:cs typeface="ＭＳ Ｐゴシック" charset="0"/>
              </a:rPr>
              <a:t>Common Neurotransmitters: Monoamines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Norepinephrine (NE): 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contributes to mood/arousal; lower rates associated with depression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ADHD – inattention &amp; distractibility associated with low levels</a:t>
            </a:r>
            <a:endParaRPr lang="en-US" b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8435" name="Picture 4" descr="MPj040744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31242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Times New Roman" charset="0"/>
                <a:ea typeface="ＭＳ Ｐゴシック" charset="0"/>
                <a:cs typeface="ＭＳ Ｐゴシック" charset="0"/>
              </a:rPr>
              <a:t>Common Neurotransmitters continued (Monoamine &amp; others)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§"/>
            </a:pPr>
            <a:r>
              <a:rPr lang="en-US" sz="2800" b="1">
                <a:latin typeface="Arial" charset="0"/>
                <a:ea typeface="ＭＳ Ｐゴシック" charset="0"/>
                <a:cs typeface="ＭＳ Ｐゴシック" charset="0"/>
              </a:rPr>
              <a:t>Serotonin: </a:t>
            </a: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sleep/wakefulness, lower levels in depressed persons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Prozac=SSRI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Sunlight helps!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800" b="1">
                <a:latin typeface="Arial" charset="0"/>
                <a:ea typeface="ＭＳ Ｐゴシック" charset="0"/>
                <a:cs typeface="ＭＳ Ｐゴシック" charset="0"/>
              </a:rPr>
              <a:t>GABA: </a:t>
            </a: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low levels associated with anxiety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800" b="1">
                <a:latin typeface="Arial" charset="0"/>
                <a:ea typeface="ＭＳ Ｐゴシック" charset="0"/>
                <a:cs typeface="ＭＳ Ｐゴシック" charset="0"/>
              </a:rPr>
              <a:t>Endorphins: </a:t>
            </a: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pain relief &amp; euphoria; released during many natural processes</a:t>
            </a:r>
            <a:endParaRPr lang="en-US" sz="2800" b="1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0483" name="Picture 4" descr="MCj041246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667000"/>
            <a:ext cx="16002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1295400" y="468313"/>
            <a:ext cx="6316663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r>
              <a:rPr lang="en-US" sz="2800" b="1">
                <a:solidFill>
                  <a:schemeClr val="tx2"/>
                </a:solidFill>
                <a:latin typeface="Arial" charset="0"/>
              </a:rPr>
              <a:t>Organization of the Nervous System</a:t>
            </a:r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endParaRPr lang="en-US" sz="28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1295400" y="1676400"/>
            <a:ext cx="76962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sz="2200" b="1">
                <a:latin typeface="Arial" charset="0"/>
              </a:rPr>
              <a:t>Central nervous system (CNS)</a:t>
            </a:r>
            <a:r>
              <a:rPr lang="en-US" sz="2200">
                <a:latin typeface="Arial" charset="0"/>
              </a:rPr>
              <a:t> –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  -</a:t>
            </a:r>
            <a:r>
              <a:rPr lang="en-US" sz="2200" i="1">
                <a:latin typeface="Arial" charset="0"/>
              </a:rPr>
              <a:t>Brain</a:t>
            </a:r>
            <a:r>
              <a:rPr lang="en-US" sz="2200">
                <a:latin typeface="Arial" charset="0"/>
              </a:rPr>
              <a:t> is divided into 3 parts </a:t>
            </a:r>
            <a:r>
              <a:rPr lang="en-US" sz="2000">
                <a:latin typeface="Arial" charset="0"/>
              </a:rPr>
              <a:t>(hindbrain, midbrain, forebrain)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  -</a:t>
            </a:r>
            <a:r>
              <a:rPr lang="en-US" sz="2200" i="1">
                <a:latin typeface="Arial" charset="0"/>
              </a:rPr>
              <a:t>Spinal cord</a:t>
            </a:r>
            <a:r>
              <a:rPr lang="en-US" sz="2200">
                <a:latin typeface="Arial" charset="0"/>
              </a:rPr>
              <a:t> helps communicate with PNS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endParaRPr lang="en-US" sz="2200">
              <a:latin typeface="Arial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sz="2200" b="1">
                <a:latin typeface="Arial" charset="0"/>
              </a:rPr>
              <a:t>Peripheral nervous system (PNS)</a:t>
            </a:r>
            <a:r>
              <a:rPr lang="en-US" sz="2200">
                <a:latin typeface="Arial" charset="0"/>
              </a:rPr>
              <a:t> –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nerves that lie outside the central nervous system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2200" b="1">
                <a:latin typeface="Arial" charset="0"/>
              </a:rPr>
              <a:t>Somatic nervous system</a:t>
            </a:r>
            <a:r>
              <a:rPr lang="en-US" sz="2200">
                <a:latin typeface="Arial" charset="0"/>
              </a:rPr>
              <a:t>– voluntary muscles and sensory receptors</a:t>
            </a:r>
          </a:p>
          <a:p>
            <a:pPr marL="685800" lvl="1" indent="-228600" eaLnBrk="1" hangingPunct="1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2200" b="1">
                <a:latin typeface="Arial" charset="0"/>
              </a:rPr>
              <a:t>Autonomic nervous system (ANS)</a:t>
            </a:r>
            <a:r>
              <a:rPr lang="en-US" sz="2200">
                <a:latin typeface="Arial" charset="0"/>
              </a:rPr>
              <a:t> – controls automatic, involuntary functions</a:t>
            </a:r>
          </a:p>
          <a:p>
            <a:pPr marL="1138238" lvl="2" indent="-223838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200" b="1">
                <a:latin typeface="Arial" charset="0"/>
              </a:rPr>
              <a:t>Sympathetic</a:t>
            </a:r>
            <a:r>
              <a:rPr lang="en-US" sz="2200">
                <a:latin typeface="Arial" charset="0"/>
              </a:rPr>
              <a:t> – Go (fight-or-flight)</a:t>
            </a:r>
          </a:p>
          <a:p>
            <a:pPr marL="1138238" lvl="2" indent="-223838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200" b="1">
                <a:latin typeface="Arial" charset="0"/>
              </a:rPr>
              <a:t>Parasympathetic</a:t>
            </a:r>
            <a:r>
              <a:rPr lang="en-US" sz="2200">
                <a:latin typeface="Arial" charset="0"/>
              </a:rPr>
              <a:t> – Stop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endParaRPr lang="en-US" sz="2200">
              <a:latin typeface="Arial" charset="0"/>
            </a:endParaRPr>
          </a:p>
        </p:txBody>
      </p:sp>
      <p:pic>
        <p:nvPicPr>
          <p:cNvPr id="22531" name="Picture 4" descr="MCSY00552_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33400"/>
            <a:ext cx="4032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5" descr="MCHM00247_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419600"/>
            <a:ext cx="11303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02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1252538"/>
            <a:ext cx="8216900" cy="552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>
                <a:latin typeface="Times New Roman" charset="0"/>
                <a:ea typeface="ＭＳ Ｐゴシック" charset="0"/>
                <a:cs typeface="ＭＳ Ｐゴシック" charset="0"/>
              </a:rPr>
              <a:t>The Divisions of the Nervous System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02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25" y="1522413"/>
            <a:ext cx="4527550" cy="533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>
                <a:latin typeface="Times New Roman" charset="0"/>
                <a:ea typeface="ＭＳ Ｐゴシック" charset="0"/>
                <a:cs typeface="ＭＳ Ｐゴシック" charset="0"/>
              </a:rPr>
              <a:t>The Parasympathetic and Sympathetic Branches of the Autonomic Nervous System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1295400" y="152400"/>
            <a:ext cx="695007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r>
              <a:rPr lang="en-US" sz="2800" b="1">
                <a:solidFill>
                  <a:schemeClr val="tx2"/>
                </a:solidFill>
                <a:latin typeface="Arial" charset="0"/>
              </a:rPr>
              <a:t>Studying the Brain: Research Methods</a:t>
            </a:r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endParaRPr lang="en-US" sz="28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295400" y="1143000"/>
            <a:ext cx="7319963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Electroencephalography (EEG)</a:t>
            </a:r>
            <a:r>
              <a:rPr lang="en-US">
                <a:latin typeface="Arial" charset="0"/>
              </a:rPr>
              <a:t> – </a:t>
            </a:r>
            <a:r>
              <a:rPr lang="en-US" sz="2000">
                <a:latin typeface="Arial" charset="0"/>
              </a:rPr>
              <a:t>brain waves</a:t>
            </a:r>
            <a:r>
              <a:rPr lang="en-US">
                <a:latin typeface="Arial" charset="0"/>
              </a:rPr>
              <a:t>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Damage studies/lesioning</a:t>
            </a:r>
            <a:r>
              <a:rPr lang="en-US">
                <a:latin typeface="Arial" charset="0"/>
              </a:rPr>
              <a:t> –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000">
                <a:latin typeface="Arial" charset="0"/>
              </a:rPr>
              <a:t>     observes consequences of brain damage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Electrical stimulation (ESB)</a:t>
            </a:r>
            <a:r>
              <a:rPr lang="en-US">
                <a:latin typeface="Arial" charset="0"/>
              </a:rPr>
              <a:t> –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000">
                <a:latin typeface="Arial" charset="0"/>
              </a:rPr>
              <a:t>    observed effects of brain activation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Brain imaging </a:t>
            </a:r>
          </a:p>
          <a:p>
            <a:pPr marL="796925" lvl="1" indent="-339725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" charset="0"/>
              </a:rPr>
              <a:t>computerized tomography (CT scan): enhanced X-rays</a:t>
            </a:r>
          </a:p>
          <a:p>
            <a:pPr marL="796925" lvl="1" indent="-339725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" charset="0"/>
              </a:rPr>
              <a:t>positron emission tomography (PETscan): brain activity</a:t>
            </a:r>
          </a:p>
          <a:p>
            <a:pPr marL="796925" lvl="1" indent="-339725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" charset="0"/>
              </a:rPr>
              <a:t>magnetic resonance imaging (MRI): brain structure</a:t>
            </a:r>
          </a:p>
          <a:p>
            <a:pPr marL="796925" lvl="1" indent="-339725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" charset="0"/>
              </a:rPr>
              <a:t>functional MRI (fMRI): structural and functional image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pic>
        <p:nvPicPr>
          <p:cNvPr id="28675" name="Picture 4" descr="MCj0198187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0200"/>
            <a:ext cx="1409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5" descr="MPj0385807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105400"/>
            <a:ext cx="18288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152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b="1">
                <a:latin typeface="Arial" charset="0"/>
                <a:ea typeface="ＭＳ Ｐゴシック" charset="0"/>
                <a:cs typeface="ＭＳ Ｐゴシック" charset="0"/>
              </a:rPr>
              <a:t>Story of Phineas Gage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524000"/>
            <a:ext cx="3475037" cy="4419600"/>
          </a:xfrm>
        </p:spPr>
        <p:txBody>
          <a:bodyPr/>
          <a:lstStyle/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Frontal lobe brain injury in 1848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Foreman in Vermont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Radical change in behavior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Lived 12 years afterwards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Died in 1861 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Seizures and bloodletting</a:t>
            </a:r>
          </a:p>
          <a:p>
            <a:pPr eaLnBrk="1" hangingPunct="1">
              <a:buFont typeface="Wingdings" charset="0"/>
              <a:buNone/>
            </a:pPr>
            <a:endParaRPr lang="en-US" sz="180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18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0723" name="Picture 5" descr="phin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05000"/>
            <a:ext cx="4572000" cy="359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"/>
          <p:cNvSpPr txBox="1">
            <a:spLocks noChangeArrowheads="1"/>
          </p:cNvSpPr>
          <p:nvPr/>
        </p:nvSpPr>
        <p:spPr bwMode="auto">
          <a:xfrm>
            <a:off x="1295400" y="392113"/>
            <a:ext cx="5129213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r>
              <a:rPr lang="en-US" sz="2800" b="1">
                <a:solidFill>
                  <a:schemeClr val="tx2"/>
                </a:solidFill>
                <a:latin typeface="Arial" charset="0"/>
              </a:rPr>
              <a:t>Brain Regions and Functions</a:t>
            </a:r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endParaRPr lang="en-US" sz="28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1295400" y="1371600"/>
            <a:ext cx="7696200" cy="574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Hindbrain</a:t>
            </a:r>
            <a:r>
              <a:rPr lang="en-US">
                <a:latin typeface="Arial" charset="0"/>
              </a:rPr>
              <a:t> – </a:t>
            </a:r>
            <a:r>
              <a:rPr lang="en-US" sz="2200">
                <a:latin typeface="Arial" charset="0"/>
              </a:rPr>
              <a:t>vital functions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 </a:t>
            </a:r>
            <a:r>
              <a:rPr lang="en-US" sz="2200" i="1">
                <a:latin typeface="Arial" charset="0"/>
              </a:rPr>
              <a:t>medulla</a:t>
            </a:r>
            <a:r>
              <a:rPr lang="en-US" sz="2200">
                <a:latin typeface="Arial" charset="0"/>
              </a:rPr>
              <a:t> (unconscious functions/breathing/circulation)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 </a:t>
            </a:r>
            <a:r>
              <a:rPr lang="en-US" sz="2200" i="1">
                <a:latin typeface="Arial" charset="0"/>
              </a:rPr>
              <a:t>pons</a:t>
            </a:r>
            <a:r>
              <a:rPr lang="en-US" sz="2200">
                <a:latin typeface="Arial" charset="0"/>
              </a:rPr>
              <a:t> (sleep/arousal)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 </a:t>
            </a:r>
            <a:r>
              <a:rPr lang="en-US" sz="2200" i="1">
                <a:latin typeface="Arial" charset="0"/>
              </a:rPr>
              <a:t>cerebellum</a:t>
            </a:r>
            <a:r>
              <a:rPr lang="en-US" sz="2200">
                <a:latin typeface="Arial" charset="0"/>
              </a:rPr>
              <a:t> (coordination/fine movements)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Midbrain</a:t>
            </a:r>
            <a:r>
              <a:rPr lang="en-US">
                <a:latin typeface="Arial" charset="0"/>
              </a:rPr>
              <a:t> – </a:t>
            </a:r>
            <a:r>
              <a:rPr lang="en-US" sz="2200">
                <a:latin typeface="Arial" charset="0"/>
              </a:rPr>
              <a:t>sensory functions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 i="1">
                <a:latin typeface="Arial" charset="0"/>
              </a:rPr>
              <a:t>    dopamine system</a:t>
            </a:r>
            <a:r>
              <a:rPr lang="en-US" sz="2200">
                <a:latin typeface="Arial" charset="0"/>
              </a:rPr>
              <a:t> (voluntary movement)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</a:t>
            </a:r>
            <a:r>
              <a:rPr lang="en-US" sz="2200" i="1">
                <a:latin typeface="Arial" charset="0"/>
              </a:rPr>
              <a:t>reticular activating system</a:t>
            </a:r>
            <a:r>
              <a:rPr lang="en-US" sz="2200">
                <a:latin typeface="Arial" charset="0"/>
              </a:rPr>
              <a:t> (sleep/arousal/breathing/pain)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>
                <a:latin typeface="Arial" charset="0"/>
              </a:rPr>
              <a:t>Forebrain</a:t>
            </a:r>
            <a:r>
              <a:rPr lang="en-US">
                <a:latin typeface="Arial" charset="0"/>
              </a:rPr>
              <a:t> – </a:t>
            </a:r>
            <a:r>
              <a:rPr lang="en-US" sz="2200">
                <a:latin typeface="Arial" charset="0"/>
              </a:rPr>
              <a:t>emotion, complex thought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 i="1">
                <a:latin typeface="Arial" charset="0"/>
              </a:rPr>
              <a:t>    thalamus</a:t>
            </a:r>
            <a:r>
              <a:rPr lang="en-US" sz="2200">
                <a:latin typeface="Arial" charset="0"/>
              </a:rPr>
              <a:t> (relay for incoming signals)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</a:t>
            </a:r>
            <a:r>
              <a:rPr lang="en-US" sz="2200" i="1">
                <a:latin typeface="Arial" charset="0"/>
              </a:rPr>
              <a:t>hypothalamus</a:t>
            </a:r>
            <a:r>
              <a:rPr lang="en-US" sz="2200">
                <a:latin typeface="Arial" charset="0"/>
              </a:rPr>
              <a:t> (biological needs; hunger, thirst, sexual behavior, caring for offspring, aggression)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</a:t>
            </a:r>
            <a:r>
              <a:rPr lang="en-US" sz="2200" i="1">
                <a:latin typeface="Arial" charset="0"/>
              </a:rPr>
              <a:t>limbic system</a:t>
            </a:r>
            <a:r>
              <a:rPr lang="en-US" sz="2200">
                <a:latin typeface="Arial" charset="0"/>
              </a:rPr>
              <a:t> (many structures; emotions)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sz="2200">
                <a:latin typeface="Arial" charset="0"/>
              </a:rPr>
              <a:t>    Also contains: cerebrum, cerebral cortex, corpus callosum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endParaRPr lang="en-US" sz="2200">
              <a:latin typeface="Arial" charset="0"/>
            </a:endParaRPr>
          </a:p>
        </p:txBody>
      </p:sp>
      <p:pic>
        <p:nvPicPr>
          <p:cNvPr id="34819" name="Picture 5" descr="MCj0197836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"/>
            <a:ext cx="1924050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1371600" y="333375"/>
            <a:ext cx="6629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r>
              <a:rPr lang="en-US" sz="2800" b="1">
                <a:solidFill>
                  <a:schemeClr val="tx2"/>
                </a:solidFill>
                <a:latin typeface="Arial" charset="0"/>
              </a:rPr>
              <a:t>The Cerebrum: Two Hemispheres, Four Lobes</a:t>
            </a:r>
            <a:br>
              <a:rPr lang="en-US" sz="2800" b="1">
                <a:solidFill>
                  <a:schemeClr val="tx2"/>
                </a:solidFill>
                <a:latin typeface="Arial" charset="0"/>
              </a:rPr>
            </a:br>
            <a:endParaRPr lang="en-US" sz="28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1295400" y="1752600"/>
            <a:ext cx="76962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 dirty="0">
                <a:latin typeface="Arial" charset="0"/>
              </a:rPr>
              <a:t>Cerebrum: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dirty="0">
                <a:latin typeface="Arial" charset="0"/>
              </a:rPr>
              <a:t>largest and most complex part of the brain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 dirty="0">
                <a:latin typeface="Arial" charset="0"/>
              </a:rPr>
              <a:t>Cerebral cortex</a:t>
            </a:r>
            <a:r>
              <a:rPr lang="en-US" sz="2000" b="1" dirty="0">
                <a:latin typeface="Arial" charset="0"/>
              </a:rPr>
              <a:t>: </a:t>
            </a:r>
            <a:r>
              <a:rPr lang="en-US" sz="2000" dirty="0">
                <a:latin typeface="Arial" charset="0"/>
              </a:rPr>
              <a:t>outer layer of the cerebrum</a:t>
            </a:r>
            <a:endParaRPr lang="en-US" sz="2000" b="1" dirty="0">
              <a:latin typeface="Arial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 dirty="0">
                <a:latin typeface="Arial" charset="0"/>
              </a:rPr>
              <a:t>Cerebral Hemispheres</a:t>
            </a:r>
            <a:r>
              <a:rPr lang="en-US" sz="2000" dirty="0">
                <a:latin typeface="Arial" charset="0"/>
              </a:rPr>
              <a:t> – two specialized halves connected by the </a:t>
            </a:r>
            <a:r>
              <a:rPr lang="en-US" sz="2000" b="1" dirty="0">
                <a:latin typeface="Arial" charset="0"/>
              </a:rPr>
              <a:t>corpus collosum</a:t>
            </a:r>
            <a:endParaRPr lang="en-US" sz="2000" dirty="0">
              <a:latin typeface="Arial" charset="0"/>
            </a:endParaRPr>
          </a:p>
          <a:p>
            <a:pPr marL="685800" lvl="1" indent="-228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latin typeface="Arial" charset="0"/>
              </a:rPr>
              <a:t>Left hemisphere</a:t>
            </a:r>
            <a:r>
              <a:rPr lang="en-US" sz="2000" dirty="0">
                <a:latin typeface="Arial" charset="0"/>
              </a:rPr>
              <a:t> – verbal processing, logical, intellectual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latin typeface="Arial" charset="0"/>
              </a:rPr>
              <a:t>Right hemisphere</a:t>
            </a:r>
            <a:r>
              <a:rPr lang="en-US" sz="2000" dirty="0">
                <a:latin typeface="Arial" charset="0"/>
              </a:rPr>
              <a:t> – nonverbal processing, intuitive, creative, emotional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Char char="n"/>
            </a:pPr>
            <a:r>
              <a:rPr lang="en-US" b="1" dirty="0">
                <a:latin typeface="Arial" charset="0"/>
              </a:rPr>
              <a:t>Four Lobes</a:t>
            </a:r>
            <a:r>
              <a:rPr lang="en-US" sz="2000" dirty="0">
                <a:latin typeface="Arial" charset="0"/>
              </a:rPr>
              <a:t>: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solidFill>
                  <a:srgbClr val="00CC99"/>
                </a:solidFill>
                <a:latin typeface="Arial" charset="0"/>
              </a:rPr>
              <a:t>Occipital</a:t>
            </a:r>
            <a:r>
              <a:rPr lang="en-US" sz="2000" dirty="0">
                <a:latin typeface="Arial" charset="0"/>
              </a:rPr>
              <a:t> – vision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latin typeface="Arial" charset="0"/>
              </a:rPr>
              <a:t>Parietal</a:t>
            </a:r>
            <a:r>
              <a:rPr lang="en-US" sz="2000" dirty="0">
                <a:latin typeface="Arial" charset="0"/>
              </a:rPr>
              <a:t> - somatosensory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solidFill>
                  <a:schemeClr val="hlink"/>
                </a:solidFill>
                <a:latin typeface="Arial" charset="0"/>
              </a:rPr>
              <a:t>Temporal</a:t>
            </a:r>
            <a:r>
              <a:rPr lang="en-US" sz="2000" dirty="0">
                <a:latin typeface="Arial" charset="0"/>
              </a:rPr>
              <a:t> - auditory</a:t>
            </a:r>
          </a:p>
          <a:p>
            <a:pPr marL="685800" lvl="1" indent="-22860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solidFill>
                  <a:srgbClr val="FF66FF"/>
                </a:solidFill>
                <a:latin typeface="Arial" charset="0"/>
              </a:rPr>
              <a:t>Frontal</a:t>
            </a:r>
            <a:r>
              <a:rPr lang="en-US" sz="2000" dirty="0">
                <a:latin typeface="Arial" charset="0"/>
              </a:rPr>
              <a:t> – movement, executive control systems</a:t>
            </a:r>
            <a:r>
              <a:rPr lang="en-US" i="1" dirty="0">
                <a:latin typeface="Arial" charset="0"/>
              </a:rPr>
              <a:t> </a:t>
            </a:r>
            <a:endParaRPr lang="en-US" dirty="0">
              <a:latin typeface="Arial" charset="0"/>
            </a:endParaRPr>
          </a:p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" charset="0"/>
              <a:buNone/>
            </a:pPr>
            <a:r>
              <a:rPr lang="en-US" b="1" dirty="0">
                <a:latin typeface="Arial" charset="0"/>
                <a:hlinkClick r:id="rId3"/>
              </a:rPr>
              <a:t>PARTS OF THE BRAIN</a:t>
            </a:r>
            <a:endParaRPr lang="en-US" b="1" dirty="0">
              <a:latin typeface="Arial" charset="0"/>
            </a:endParaRPr>
          </a:p>
        </p:txBody>
      </p:sp>
      <p:pic>
        <p:nvPicPr>
          <p:cNvPr id="36867" name="Picture 1032" descr="MCHM00302_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67200"/>
            <a:ext cx="19050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1033" descr="MCj0405936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057400"/>
            <a:ext cx="10652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 descr="02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1141413"/>
            <a:ext cx="5253037" cy="571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>
                <a:latin typeface="Times New Roman" charset="0"/>
                <a:ea typeface="ＭＳ Ｐゴシック" charset="0"/>
                <a:cs typeface="ＭＳ Ｐゴシック" charset="0"/>
              </a:rPr>
              <a:t>The Parts of the Human Brain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4" descr="02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706563"/>
            <a:ext cx="8966200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>
                <a:latin typeface="Times New Roman" charset="0"/>
                <a:ea typeface="ＭＳ Ｐゴシック" charset="0"/>
                <a:cs typeface="ＭＳ Ｐゴシック" charset="0"/>
              </a:rPr>
              <a:t>The Geography of the Cerebral Cortex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Frontal Lobotomies</a:t>
            </a:r>
          </a:p>
        </p:txBody>
      </p:sp>
      <p:sp>
        <p:nvSpPr>
          <p:cNvPr id="43010" name="Rectangle 20"/>
          <p:cNvSpPr>
            <a:spLocks noGrp="1" noChangeArrowheads="1"/>
          </p:cNvSpPr>
          <p:nvPr>
            <p:ph type="body" idx="4294967295"/>
          </p:nvPr>
        </p:nvSpPr>
        <p:spPr>
          <a:xfrm>
            <a:off x="1447800" y="914400"/>
            <a:ext cx="4724400" cy="5334000"/>
          </a:xfrm>
        </p:spPr>
        <p:txBody>
          <a:bodyPr/>
          <a:lstStyle/>
          <a:p>
            <a:pPr eaLnBrk="1" hangingPunct="1"/>
            <a:endParaRPr lang="en-US" b="1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Originally tried on animals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In 1935 used by neurosurgeon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Results of lobotomies 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Destroys frontal lobes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Estimations from 1940</a:t>
            </a:r>
            <a:r>
              <a:rPr lang="ja-JP" altLang="en-US" sz="2400" b="1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  <a:cs typeface="ＭＳ Ｐゴシック" charset="0"/>
              </a:rPr>
              <a:t>s &amp; 1950</a:t>
            </a:r>
            <a:r>
              <a:rPr lang="ja-JP" altLang="en-US" sz="2400" b="1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  <a:cs typeface="ＭＳ Ｐゴシック" charset="0"/>
              </a:rPr>
              <a:t>s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After 1950</a:t>
            </a:r>
            <a:r>
              <a:rPr lang="ja-JP" altLang="en-US" sz="2400" b="1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2400" b="1">
                <a:latin typeface="Arial" charset="0"/>
                <a:ea typeface="ＭＳ Ｐゴシック" charset="0"/>
                <a:cs typeface="ＭＳ Ｐゴシック" charset="0"/>
              </a:rPr>
              <a:t>s lobotomies decreased</a:t>
            </a:r>
          </a:p>
          <a:p>
            <a:pPr eaLnBrk="1" hangingPunct="1"/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Refined lobotomies used today</a:t>
            </a:r>
          </a:p>
          <a:p>
            <a:pPr eaLnBrk="1" hangingPunct="1"/>
            <a:endParaRPr lang="en-US" sz="24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1" name="Text Box 17"/>
          <p:cNvSpPr txBox="1">
            <a:spLocks noChangeArrowheads="1"/>
          </p:cNvSpPr>
          <p:nvPr/>
        </p:nvSpPr>
        <p:spPr bwMode="auto">
          <a:xfrm>
            <a:off x="1447800" y="1600200"/>
            <a:ext cx="518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43012" name="Text Box 18"/>
          <p:cNvSpPr txBox="1">
            <a:spLocks noChangeArrowheads="1"/>
          </p:cNvSpPr>
          <p:nvPr/>
        </p:nvSpPr>
        <p:spPr bwMode="auto">
          <a:xfrm rot="10800000">
            <a:off x="1676400" y="1905000"/>
            <a:ext cx="502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43013" name="Picture 3" descr="MCj0221937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4384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d's Tie">
  <a:themeElements>
    <a:clrScheme name="Dad's Tie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Dad's Ti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6" charset="0"/>
          </a:defRPr>
        </a:defPPr>
      </a:lstStyle>
    </a:lnDef>
  </a:objectDefaults>
  <a:extraClrSchemeLst>
    <a:extraClrScheme>
      <a:clrScheme name="Dad's Tie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d's Tie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Smeagol:Applications:Microsoft Office X:Templates:Presentations:Designs:Dad's Tie</Template>
  <TotalTime>799</TotalTime>
  <Words>837</Words>
  <Application>Microsoft Macintosh PowerPoint</Application>
  <PresentationFormat>On-screen Show (4:3)</PresentationFormat>
  <Paragraphs>133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Times</vt:lpstr>
      <vt:lpstr>Times New Roman</vt:lpstr>
      <vt:lpstr>Verdana</vt:lpstr>
      <vt:lpstr>Wingdings</vt:lpstr>
      <vt:lpstr>Dad's Tie</vt:lpstr>
      <vt:lpstr>PowerPoint Presentation</vt:lpstr>
      <vt:lpstr>PowerPoint Presentation</vt:lpstr>
      <vt:lpstr>The Anatomy of a Neuron</vt:lpstr>
      <vt:lpstr>PowerPoint Presentation</vt:lpstr>
      <vt:lpstr>PowerPoint Presentation</vt:lpstr>
      <vt:lpstr>Common Neurotransmitters: Acetylcholine</vt:lpstr>
      <vt:lpstr>Common Neurotransmitters: Monoamines</vt:lpstr>
      <vt:lpstr>Common Neurotransmitters: Monoamines</vt:lpstr>
      <vt:lpstr>Common Neurotransmitters continued (Monoamine &amp; others)</vt:lpstr>
      <vt:lpstr>PowerPoint Presentation</vt:lpstr>
      <vt:lpstr>The Divisions of the Nervous System</vt:lpstr>
      <vt:lpstr>The Parasympathetic and Sympathetic Branches of the Autonomic Nervous System</vt:lpstr>
      <vt:lpstr>PowerPoint Presentation</vt:lpstr>
      <vt:lpstr>Story of Phineas Gage</vt:lpstr>
      <vt:lpstr>PowerPoint Presentation</vt:lpstr>
      <vt:lpstr>PowerPoint Presentation</vt:lpstr>
      <vt:lpstr>The Parts of the Human Brain</vt:lpstr>
      <vt:lpstr>The Geography of the Cerebral Cortex</vt:lpstr>
      <vt:lpstr>Frontal Lobotomies</vt:lpstr>
    </vt:vector>
  </TitlesOfParts>
  <Company>Laura Murray Productions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Murray</dc:creator>
  <cp:lastModifiedBy>Amber Gilewski</cp:lastModifiedBy>
  <cp:revision>106</cp:revision>
  <dcterms:created xsi:type="dcterms:W3CDTF">2009-08-22T23:23:02Z</dcterms:created>
  <dcterms:modified xsi:type="dcterms:W3CDTF">2020-08-31T19:34:04Z</dcterms:modified>
</cp:coreProperties>
</file>