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320" r:id="rId4"/>
    <p:sldId id="390" r:id="rId5"/>
    <p:sldId id="389" r:id="rId6"/>
    <p:sldId id="398" r:id="rId7"/>
    <p:sldId id="306" r:id="rId8"/>
    <p:sldId id="369" r:id="rId9"/>
    <p:sldId id="404" r:id="rId10"/>
    <p:sldId id="375" r:id="rId11"/>
    <p:sldId id="407" r:id="rId12"/>
    <p:sldId id="359" r:id="rId13"/>
    <p:sldId id="374" r:id="rId14"/>
    <p:sldId id="3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9" autoAdjust="0"/>
    <p:restoredTop sz="50000" autoAdjust="0"/>
  </p:normalViewPr>
  <p:slideViewPr>
    <p:cSldViewPr>
      <p:cViewPr varScale="1">
        <p:scale>
          <a:sx n="96" d="100"/>
          <a:sy n="96" d="100"/>
        </p:scale>
        <p:origin x="4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256"/>
    </p:cViewPr>
  </p:sorterViewPr>
  <p:notesViewPr>
    <p:cSldViewPr snapToObjects="1">
      <p:cViewPr varScale="1">
        <p:scale>
          <a:sx n="73" d="100"/>
          <a:sy n="73" d="100"/>
        </p:scale>
        <p:origin x="3560" y="1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86BC9-AD05-B942-ACD9-ECCE3D1FB4A0}" type="datetimeFigureOut">
              <a:rPr lang="en-US" smtClean="0"/>
              <a:pPr/>
              <a:t>12/1/19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E38AB-4B57-204B-95C7-F6CB015C27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739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DCF6B-4BAD-40D6-AD16-B00456791A6B}" type="datetimeFigureOut">
              <a:rPr lang="en-US" smtClean="0"/>
              <a:pPr/>
              <a:t>12/1/19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CE81F-0CC4-41EC-A7D5-DCD022A59D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95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CE81F-0CC4-41EC-A7D5-DCD022A59D4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CE81F-0CC4-41EC-A7D5-DCD022A59D4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4090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CE81F-0CC4-41EC-A7D5-DCD022A59D4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1949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CE81F-0CC4-41EC-A7D5-DCD022A59D4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286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CE81F-0CC4-41EC-A7D5-DCD022A59D4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113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CE81F-0CC4-41EC-A7D5-DCD022A59D4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302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CE81F-0CC4-41EC-A7D5-DCD022A59D4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41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CE81F-0CC4-41EC-A7D5-DCD022A59D4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749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CE81F-0CC4-41EC-A7D5-DCD022A59D4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500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CE81F-0CC4-41EC-A7D5-DCD022A59D4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347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4572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0" y="3886200"/>
            <a:ext cx="6324600" cy="403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CE81F-0CC4-41EC-A7D5-DCD022A59D4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63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CE81F-0CC4-41EC-A7D5-DCD022A59D4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617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220663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1" y="3650151"/>
            <a:ext cx="6627812" cy="53324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CE81F-0CC4-41EC-A7D5-DCD022A59D4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063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CE81F-0CC4-41EC-A7D5-DCD022A59D4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245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 dirty="0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 dirty="0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srgbClr val="FFFFFF"/>
                </a:solidFill>
                <a:ea typeface="ＭＳ Ｐゴシック" pitchFamily="-100" charset="-128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ＭＳ Ｐゴシック" pitchFamily="-100" charset="-128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876800" y="6324600"/>
            <a:ext cx="23510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smtClean="0"/>
            </a:lvl1pPr>
          </a:lstStyle>
          <a:p>
            <a:r>
              <a:rPr lang="en-US"/>
              <a:t>© 2016 Academic Media Solutions </a:t>
            </a:r>
            <a:endParaRPr lang="en-US" dirty="0"/>
          </a:p>
        </p:txBody>
      </p:sp>
      <p:pic>
        <p:nvPicPr>
          <p:cNvPr id="14" name="Picture 10" descr="YOLO Learning Solution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7315199" y="6400800"/>
            <a:ext cx="1693926" cy="407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175601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2016 Academic Media Solutions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019574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2016 Academic Media Solutions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86401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defRPr/>
            </a:lvl1pPr>
            <a:lvl2pPr marL="685800">
              <a:spcBef>
                <a:spcPts val="400"/>
              </a:spcBef>
              <a:defRPr/>
            </a:lvl2pPr>
            <a:lvl3pPr marL="914400">
              <a:spcBef>
                <a:spcPts val="400"/>
              </a:spcBef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2016 Academic Media Solutions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142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 sz="1800" dirty="0">
              <a:solidFill>
                <a:srgbClr val="FFFFFF"/>
              </a:solidFill>
              <a:latin typeface="Lucida Sans Unicode" pitchFamily="-100" charset="0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 sz="1800" dirty="0">
              <a:solidFill>
                <a:srgbClr val="FFFFFF"/>
              </a:solidFill>
              <a:latin typeface="Lucida Sans Unicode" pitchFamily="-10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© 2016 Academic Media Solutions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649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© 2016 Academic Media Solutions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237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10"/>
          </p:nvPr>
        </p:nvSpPr>
        <p:spPr>
          <a:xfrm>
            <a:off x="4876800" y="6324600"/>
            <a:ext cx="23510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smtClean="0"/>
            </a:lvl1pPr>
          </a:lstStyle>
          <a:p>
            <a:r>
              <a:rPr lang="en-US"/>
              <a:t>© 2016 Academic Media Solutions </a:t>
            </a:r>
            <a:endParaRPr lang="en-US" dirty="0"/>
          </a:p>
        </p:txBody>
      </p:sp>
      <p:pic>
        <p:nvPicPr>
          <p:cNvPr id="10" name="Picture 10" descr="YOLO Learning Solution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7315199" y="6400800"/>
            <a:ext cx="1693926" cy="407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1844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© 2016 Academic Media Solutions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19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2016 Academic Media Solutions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8705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l">
              <a:buNone/>
              <a:defRPr sz="2800" b="1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876800" y="6324600"/>
            <a:ext cx="23510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smtClean="0"/>
            </a:lvl1pPr>
          </a:lstStyle>
          <a:p>
            <a:r>
              <a:rPr lang="en-US"/>
              <a:t>© 2016 Academic Media Solutions </a:t>
            </a:r>
            <a:endParaRPr lang="en-US" dirty="0"/>
          </a:p>
        </p:txBody>
      </p:sp>
      <p:pic>
        <p:nvPicPr>
          <p:cNvPr id="8" name="Picture 10" descr="YOLO Learning Solution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7315199" y="6400800"/>
            <a:ext cx="1693926" cy="407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7353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ＭＳ Ｐゴシック" pitchFamily="-100" charset="-12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 sz="1800" dirty="0">
              <a:solidFill>
                <a:srgbClr val="FFFFFF"/>
              </a:solidFill>
              <a:latin typeface="Lucida Sans Unicode" pitchFamily="-100" charset="0"/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 sz="1800" dirty="0">
              <a:solidFill>
                <a:srgbClr val="FFFFFF"/>
              </a:solidFill>
              <a:latin typeface="Lucida Sans Unicode" pitchFamily="-100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876800" y="6324600"/>
            <a:ext cx="23510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smtClean="0"/>
            </a:lvl1pPr>
          </a:lstStyle>
          <a:p>
            <a:r>
              <a:rPr lang="en-US"/>
              <a:t>© 2016 Academic Media Solutions </a:t>
            </a:r>
            <a:endParaRPr lang="en-US" dirty="0"/>
          </a:p>
        </p:txBody>
      </p:sp>
      <p:pic>
        <p:nvPicPr>
          <p:cNvPr id="14" name="Picture 10" descr="YOLO Learning Solutions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7315199" y="6400800"/>
            <a:ext cx="1693926" cy="407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71678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ＭＳ Ｐゴシック" pitchFamily="-100" charset="-12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876800" y="6324600"/>
            <a:ext cx="23510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smtClean="0"/>
            </a:lvl1pPr>
          </a:lstStyle>
          <a:p>
            <a:r>
              <a:rPr lang="en-US"/>
              <a:t>© 2016 Academic Media Solutions </a:t>
            </a:r>
            <a:endParaRPr lang="en-US" dirty="0"/>
          </a:p>
        </p:txBody>
      </p:sp>
      <p:pic>
        <p:nvPicPr>
          <p:cNvPr id="1035" name="Picture 10" descr="YOLO Learning Solutions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 bwMode="auto">
          <a:xfrm>
            <a:off x="7315199" y="6400800"/>
            <a:ext cx="1693926" cy="407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pitchFamily="-100" charset="-128"/>
          <a:cs typeface="ＭＳ Ｐゴシック" pitchFamily="-10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0" charset="0"/>
          <a:ea typeface="ＭＳ Ｐゴシック" pitchFamily="-100" charset="-128"/>
          <a:cs typeface="ＭＳ Ｐゴシック" pitchFamily="-10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0" charset="0"/>
          <a:ea typeface="ＭＳ Ｐゴシック" pitchFamily="-100" charset="-128"/>
          <a:cs typeface="ＭＳ Ｐゴシック" pitchFamily="-10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0" charset="0"/>
          <a:ea typeface="ＭＳ Ｐゴシック" pitchFamily="-100" charset="-128"/>
          <a:cs typeface="ＭＳ Ｐゴシック" pitchFamily="-10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0" charset="0"/>
          <a:ea typeface="ＭＳ Ｐゴシック" pitchFamily="-100" charset="-128"/>
          <a:cs typeface="ＭＳ Ｐゴシック" pitchFamily="-10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0" charset="0"/>
          <a:ea typeface="ＭＳ Ｐゴシック" pitchFamily="-100" charset="-128"/>
          <a:cs typeface="ＭＳ Ｐゴシック" pitchFamily="-10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0" charset="0"/>
          <a:ea typeface="ＭＳ Ｐゴシック" pitchFamily="-100" charset="-128"/>
          <a:cs typeface="ＭＳ Ｐゴシック" pitchFamily="-10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0" charset="0"/>
          <a:ea typeface="ＭＳ Ｐゴシック" pitchFamily="-100" charset="-128"/>
          <a:cs typeface="ＭＳ Ｐゴシック" pitchFamily="-10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0" charset="0"/>
          <a:ea typeface="ＭＳ Ｐゴシック" pitchFamily="-100" charset="-128"/>
          <a:cs typeface="ＭＳ Ｐゴシック" pitchFamily="-100" charset="-128"/>
        </a:defRPr>
      </a:lvl9pPr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ＭＳ Ｐゴシック" pitchFamily="-100" charset="-128"/>
          <a:cs typeface="ＭＳ Ｐゴシック" pitchFamily="-100" charset="-128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ＭＳ Ｐゴシック" pitchFamily="-100" charset="-128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ＭＳ Ｐゴシック" pitchFamily="-100" charset="-128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ＭＳ Ｐゴシック" pitchFamily="-100" charset="-128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ＭＳ Ｐゴシック" pitchFamily="-100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7772400" cy="182976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</a:rPr>
              <a:t>Module 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772400" cy="533400"/>
          </a:xfrm>
        </p:spPr>
        <p:txBody>
          <a:bodyPr>
            <a:no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</a:rPr>
              <a:t>      Substance-Related and</a:t>
            </a:r>
          </a:p>
          <a:p>
            <a:r>
              <a:rPr lang="en-US" sz="3200" dirty="0">
                <a:solidFill>
                  <a:srgbClr val="C00000"/>
                </a:solidFill>
              </a:rPr>
              <a:t>Addictive Disorders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876800" y="6324600"/>
            <a:ext cx="2351088" cy="365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4" descr="MPj02278370000[1]">
            <a:extLst>
              <a:ext uri="{FF2B5EF4-FFF2-40B4-BE49-F238E27FC236}">
                <a16:creationId xmlns:a16="http://schemas.microsoft.com/office/drawing/2014/main" id="{2820551B-4F4F-CC41-A234-0140E79B1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066800"/>
            <a:ext cx="2359025" cy="3402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1551392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E.g., morphine, heroin, codeine, oxycodone, methadone</a:t>
            </a:r>
          </a:p>
          <a:p>
            <a:r>
              <a:rPr lang="en-US" sz="2800" dirty="0"/>
              <a:t>Usually produce a pleasurable rush, followed by a dreamy euphoria</a:t>
            </a:r>
          </a:p>
          <a:p>
            <a:r>
              <a:rPr lang="en-US" sz="2800" dirty="0"/>
              <a:t>Create strong physical dependence and intense withdrawal symptoms</a:t>
            </a:r>
          </a:p>
          <a:p>
            <a:r>
              <a:rPr lang="en-US" sz="2800" dirty="0"/>
              <a:t>Heroin is the most commonly abused opioid</a:t>
            </a: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3366FF"/>
                </a:solidFill>
                <a:effectLst/>
              </a:rPr>
              <a:t>Opioids</a:t>
            </a:r>
            <a:endParaRPr lang="en-US" sz="3200" b="1" dirty="0">
              <a:solidFill>
                <a:srgbClr val="3366FF"/>
              </a:solidFill>
              <a:effectLst/>
            </a:endParaRPr>
          </a:p>
        </p:txBody>
      </p:sp>
      <p:pic>
        <p:nvPicPr>
          <p:cNvPr id="5" name="Picture 4" descr="MCj03234240000[1]">
            <a:extLst>
              <a:ext uri="{FF2B5EF4-FFF2-40B4-BE49-F238E27FC236}">
                <a16:creationId xmlns:a16="http://schemas.microsoft.com/office/drawing/2014/main" id="{FD8F8825-D4E3-4D47-8EC1-6E16ED4A9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784725"/>
            <a:ext cx="9223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7205782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accent2"/>
                </a:solidFill>
              </a:rPr>
              <a:t>Treatment of Opioid Use Disorder</a:t>
            </a:r>
          </a:p>
          <a:p>
            <a:r>
              <a:rPr lang="en-US" sz="2800" dirty="0"/>
              <a:t>Methadone or buprenorphine maintenance</a:t>
            </a:r>
          </a:p>
          <a:p>
            <a:r>
              <a:rPr lang="en-US" sz="2800" dirty="0"/>
              <a:t>Adrenergic agonists (ameliorate withdrawal)</a:t>
            </a:r>
          </a:p>
          <a:p>
            <a:r>
              <a:rPr lang="en-US" sz="2800" dirty="0"/>
              <a:t>Opioid antagonists (prevent relapse)</a:t>
            </a:r>
          </a:p>
          <a:p>
            <a:r>
              <a:rPr lang="en-US" sz="2800" dirty="0"/>
              <a:t>Adjunctive psychotherapy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3366FF"/>
                </a:solidFill>
                <a:effectLst/>
              </a:rPr>
              <a:t>Opioids</a:t>
            </a:r>
            <a:endParaRPr lang="en-US" sz="3200" b="1" dirty="0">
              <a:solidFill>
                <a:srgbClr val="3366FF"/>
              </a:solidFill>
              <a:effectLst/>
            </a:endParaRPr>
          </a:p>
        </p:txBody>
      </p:sp>
      <p:pic>
        <p:nvPicPr>
          <p:cNvPr id="5" name="Picture 21" descr="MCj01963300000[1]">
            <a:extLst>
              <a:ext uri="{FF2B5EF4-FFF2-40B4-BE49-F238E27FC236}">
                <a16:creationId xmlns:a16="http://schemas.microsoft.com/office/drawing/2014/main" id="{AA3E71A2-05D4-9848-B9D1-F1B090D2D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987" y="4303712"/>
            <a:ext cx="1724025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697316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E.g., marijuana, hashish</a:t>
            </a:r>
          </a:p>
          <a:p>
            <a:r>
              <a:rPr lang="en-US" sz="2800" dirty="0"/>
              <a:t>Usually produces mild euphoria, sedation/relaxation, and some perceptual distortions</a:t>
            </a:r>
          </a:p>
          <a:p>
            <a:r>
              <a:rPr lang="en-US" sz="2800" dirty="0"/>
              <a:t>The most commonly used illegal drug in the U.S.</a:t>
            </a:r>
          </a:p>
          <a:p>
            <a:r>
              <a:rPr lang="en-US" sz="2800" dirty="0"/>
              <a:t>Produces withdrawal and psychological dependence</a:t>
            </a:r>
          </a:p>
          <a:p>
            <a:r>
              <a:rPr lang="en-US" sz="2800" dirty="0"/>
              <a:t>Associated with a variety of harmful long-term effects</a:t>
            </a:r>
          </a:p>
          <a:p>
            <a:pPr lvl="1"/>
            <a:r>
              <a:rPr lang="en-US" sz="2400" dirty="0"/>
              <a:t>Diseases of lungs, liver, heart, and vasculature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3366FF"/>
                </a:solidFill>
                <a:effectLst/>
              </a:rPr>
              <a:t>Cannabis</a:t>
            </a:r>
            <a:endParaRPr lang="en-US" sz="3200" b="1" dirty="0">
              <a:solidFill>
                <a:srgbClr val="3366FF"/>
              </a:solidFill>
              <a:effectLst/>
            </a:endParaRPr>
          </a:p>
        </p:txBody>
      </p:sp>
      <p:sp>
        <p:nvSpPr>
          <p:cNvPr id="6" name="AutoShape 4" descr="Image result for marijuana">
            <a:extLst>
              <a:ext uri="{FF2B5EF4-FFF2-40B4-BE49-F238E27FC236}">
                <a16:creationId xmlns:a16="http://schemas.microsoft.com/office/drawing/2014/main" id="{6969FBF7-B89B-7F48-A274-15B51E8558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48E5ED-0FAE-9446-826F-D8E4F975B4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438" y="452438"/>
            <a:ext cx="1757362" cy="175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957373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E.g., LSD, mescaline, psilocybin, MDMA, PCP</a:t>
            </a:r>
          </a:p>
          <a:p>
            <a:r>
              <a:rPr lang="en-US" sz="2800" dirty="0"/>
              <a:t>Produce perceptual distortions and other unusual sensory experiences</a:t>
            </a:r>
          </a:p>
          <a:p>
            <a:r>
              <a:rPr lang="en-US" sz="2800" dirty="0"/>
              <a:t>Are not physically addictive but can lead to psychological dependence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3366FF"/>
                </a:solidFill>
                <a:effectLst/>
              </a:rPr>
              <a:t>Hallucinogens</a:t>
            </a:r>
            <a:endParaRPr lang="en-US" sz="3200" b="1" dirty="0">
              <a:solidFill>
                <a:srgbClr val="3366FF"/>
              </a:solidFill>
              <a:effectLst/>
            </a:endParaRPr>
          </a:p>
        </p:txBody>
      </p:sp>
      <p:pic>
        <p:nvPicPr>
          <p:cNvPr id="5" name="Picture 4" descr="MCj02508430000[1]">
            <a:extLst>
              <a:ext uri="{FF2B5EF4-FFF2-40B4-BE49-F238E27FC236}">
                <a16:creationId xmlns:a16="http://schemas.microsoft.com/office/drawing/2014/main" id="{1793F76C-CA37-8F46-86AD-B780E9B8AB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191000"/>
            <a:ext cx="2362200" cy="1520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8759665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New disorder in </a:t>
            </a:r>
            <a:r>
              <a:rPr lang="en-US" sz="2800" i="1" dirty="0"/>
              <a:t>DSM-5</a:t>
            </a:r>
          </a:p>
          <a:p>
            <a:r>
              <a:rPr lang="en-US" sz="2800" dirty="0">
                <a:solidFill>
                  <a:srgbClr val="000000"/>
                </a:solidFill>
              </a:rPr>
              <a:t>A pattern of ongoing and problematic gambling behavior, leading to clinically significant impairment or distress</a:t>
            </a:r>
          </a:p>
          <a:p>
            <a:r>
              <a:rPr lang="en-US" sz="2800" dirty="0">
                <a:solidFill>
                  <a:srgbClr val="000000"/>
                </a:solidFill>
              </a:rPr>
              <a:t>Symptoms include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Preoccupation with gambling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Tendency to gamble when feeling upset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Lying or hurting people due to gambling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Unsuccessful attempts to reduce personal gambling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3366FF"/>
                </a:solidFill>
                <a:effectLst/>
              </a:rPr>
              <a:t>Gambling Disorder</a:t>
            </a:r>
            <a:endParaRPr lang="en-US" sz="3200" b="1" dirty="0">
              <a:solidFill>
                <a:srgbClr val="3366FF"/>
              </a:solidFill>
              <a:effectLst/>
            </a:endParaRPr>
          </a:p>
        </p:txBody>
      </p:sp>
      <p:pic>
        <p:nvPicPr>
          <p:cNvPr id="5" name="Picture 4" descr="MCj04062320000[1]">
            <a:extLst>
              <a:ext uri="{FF2B5EF4-FFF2-40B4-BE49-F238E27FC236}">
                <a16:creationId xmlns:a16="http://schemas.microsoft.com/office/drawing/2014/main" id="{74373544-063B-1146-AD77-5BC26CA93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74638"/>
            <a:ext cx="2323072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7083973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accent2"/>
                </a:solidFill>
              </a:rPr>
              <a:t>Substance-use disorders</a:t>
            </a:r>
          </a:p>
          <a:p>
            <a:r>
              <a:rPr lang="en-US" sz="3200" dirty="0"/>
              <a:t>Repeated, frequent use of substances, resulting in problematic behaviors or impairments in personal, social, and occupational functioning</a:t>
            </a:r>
          </a:p>
          <a:p>
            <a:r>
              <a:rPr lang="en-US" sz="3200" dirty="0"/>
              <a:t>10 categories of substances</a:t>
            </a:r>
          </a:p>
          <a:p>
            <a:pPr lvl="1"/>
            <a:r>
              <a:rPr lang="en-US" sz="2800" dirty="0"/>
              <a:t>Alcohol, caffeine, cannabis, hallucinogens, inhalants, opioids, sedatives, stimulants, tobacco, and other/unknown substances</a:t>
            </a:r>
          </a:p>
          <a:p>
            <a:pPr lvl="1"/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i="1" dirty="0">
                <a:solidFill>
                  <a:srgbClr val="3366FF"/>
                </a:solidFill>
                <a:effectLst/>
              </a:rPr>
              <a:t>DSM-5 </a:t>
            </a:r>
            <a:r>
              <a:rPr lang="en-US" sz="3200" dirty="0">
                <a:solidFill>
                  <a:srgbClr val="3366FF"/>
                </a:solidFill>
                <a:effectLst/>
              </a:rPr>
              <a:t>Diagnosis of </a:t>
            </a:r>
            <a:br>
              <a:rPr lang="en-US" sz="3200" dirty="0">
                <a:solidFill>
                  <a:srgbClr val="3366FF"/>
                </a:solidFill>
                <a:effectLst/>
              </a:rPr>
            </a:br>
            <a:r>
              <a:rPr lang="en-US" sz="3200" dirty="0">
                <a:solidFill>
                  <a:srgbClr val="3366FF"/>
                </a:solidFill>
                <a:effectLst/>
              </a:rPr>
              <a:t>Substance-Related </a:t>
            </a:r>
            <a:r>
              <a:rPr lang="en-US" sz="3200" b="1" dirty="0">
                <a:solidFill>
                  <a:srgbClr val="3366FF"/>
                </a:solidFill>
                <a:effectLst/>
              </a:rPr>
              <a:t>Disorders</a:t>
            </a:r>
          </a:p>
        </p:txBody>
      </p:sp>
      <p:pic>
        <p:nvPicPr>
          <p:cNvPr id="5" name="Picture 5" descr="MCj03197840000[1]">
            <a:extLst>
              <a:ext uri="{FF2B5EF4-FFF2-40B4-BE49-F238E27FC236}">
                <a16:creationId xmlns:a16="http://schemas.microsoft.com/office/drawing/2014/main" id="{821BFA98-FE06-DC42-ACED-9BFB17E4E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81400"/>
            <a:ext cx="1811338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5008925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81000"/>
            <a:ext cx="7792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DA1F28"/>
                </a:solidFill>
              </a:rPr>
              <a:t>                    </a:t>
            </a:r>
            <a:r>
              <a:rPr lang="en-US" b="1" dirty="0">
                <a:solidFill>
                  <a:srgbClr val="3366FF"/>
                </a:solidFill>
              </a:rPr>
              <a:t>The</a:t>
            </a:r>
            <a:r>
              <a:rPr lang="en-US" b="1" dirty="0">
                <a:solidFill>
                  <a:srgbClr val="DA1F28"/>
                </a:solidFill>
              </a:rPr>
              <a:t> </a:t>
            </a:r>
            <a:r>
              <a:rPr lang="en-US" b="1" i="1" dirty="0">
                <a:solidFill>
                  <a:srgbClr val="3366FF"/>
                </a:solidFill>
              </a:rPr>
              <a:t>DSM-5 </a:t>
            </a:r>
            <a:r>
              <a:rPr lang="en-US" b="1" dirty="0">
                <a:solidFill>
                  <a:srgbClr val="3366FF"/>
                </a:solidFill>
              </a:rPr>
              <a:t>in Simple Language: Diagnosing Substance Use Disorders </a:t>
            </a:r>
            <a:endParaRPr lang="en-US" b="1" dirty="0"/>
          </a:p>
        </p:txBody>
      </p:sp>
      <p:pic>
        <p:nvPicPr>
          <p:cNvPr id="2" name="Picture 1" descr="TBL_14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04" y="916940"/>
            <a:ext cx="7602829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011069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accent2"/>
                </a:solidFill>
              </a:rPr>
              <a:t>Alcohol Use Disorders </a:t>
            </a:r>
          </a:p>
          <a:p>
            <a:r>
              <a:rPr lang="en-US" sz="2800" dirty="0"/>
              <a:t>Experienced by over 17 million Americans</a:t>
            </a:r>
          </a:p>
          <a:p>
            <a:pPr lvl="1"/>
            <a:r>
              <a:rPr lang="en-US" sz="2400" dirty="0"/>
              <a:t>18% of U.S. college students have suffered from alcohol-related problems in the past year</a:t>
            </a:r>
          </a:p>
          <a:p>
            <a:r>
              <a:rPr lang="en-US" sz="2800" dirty="0">
                <a:solidFill>
                  <a:srgbClr val="000000"/>
                </a:solidFill>
              </a:rPr>
              <a:t>Cost society billions of dollars in crime, illness, absenteeism, and serious accidents</a:t>
            </a:r>
          </a:p>
          <a:p>
            <a:r>
              <a:rPr lang="en-US" sz="2800" dirty="0"/>
              <a:t>Binge drinking is the most common pattern of excessive alcohol use in the U.S.</a:t>
            </a:r>
            <a:endParaRPr lang="en-US" sz="2400" dirty="0"/>
          </a:p>
          <a:p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3366FF"/>
                </a:solidFill>
              </a:rPr>
              <a:t>Alcohol</a:t>
            </a:r>
            <a:endParaRPr lang="en-US" sz="3200" b="1" dirty="0">
              <a:solidFill>
                <a:srgbClr val="3366FF"/>
              </a:solidFill>
              <a:effectLst/>
            </a:endParaRPr>
          </a:p>
        </p:txBody>
      </p:sp>
      <p:pic>
        <p:nvPicPr>
          <p:cNvPr id="5" name="Picture 5" descr="MPj04003390000[1]">
            <a:extLst>
              <a:ext uri="{FF2B5EF4-FFF2-40B4-BE49-F238E27FC236}">
                <a16:creationId xmlns:a16="http://schemas.microsoft.com/office/drawing/2014/main" id="{11847239-7E92-434F-9BB5-C1858EE95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1" y="23812"/>
            <a:ext cx="2895600" cy="192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396167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07206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accent2"/>
                </a:solidFill>
              </a:rPr>
              <a:t>Effects of Alcohol</a:t>
            </a:r>
          </a:p>
          <a:p>
            <a:r>
              <a:rPr lang="en-US" sz="2600" dirty="0"/>
              <a:t>Depressant effects in the brain</a:t>
            </a:r>
          </a:p>
          <a:p>
            <a:r>
              <a:rPr lang="en-US" sz="2600" dirty="0"/>
              <a:t>Dose response:</a:t>
            </a:r>
          </a:p>
          <a:p>
            <a:pPr lvl="1"/>
            <a:r>
              <a:rPr lang="en-US" sz="2200" dirty="0"/>
              <a:t>At lower levels, the drinker experiences lowered inhibitions, increased talkativeness, and increased relaxation</a:t>
            </a:r>
          </a:p>
          <a:p>
            <a:pPr lvl="1"/>
            <a:r>
              <a:rPr lang="en-US" sz="2200" dirty="0"/>
              <a:t>As BAC rises, judgment becomes impaired, self-awareness is reduced, clear thinking becomes more difficult, and slurred speech and mild motor impairments may be present</a:t>
            </a:r>
          </a:p>
          <a:p>
            <a:pPr lvl="1"/>
            <a:r>
              <a:rPr lang="en-US" sz="2200" dirty="0"/>
              <a:t>With BAC &gt;.08%, motor coordination problems are noticeable, along with mood changes, poor attention and memory, and a lack of inhibition</a:t>
            </a:r>
          </a:p>
          <a:p>
            <a:pPr lvl="1"/>
            <a:r>
              <a:rPr lang="en-US" sz="2200" dirty="0"/>
              <a:t>With BAC &gt;.25%, loss of consciousness and severe respiratory problems can occur, leading to death</a:t>
            </a:r>
          </a:p>
          <a:p>
            <a:pPr lvl="1"/>
            <a:endParaRPr lang="en-US" sz="2000" dirty="0"/>
          </a:p>
          <a:p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3366FF"/>
                </a:solidFill>
              </a:rPr>
              <a:t>Alcohol</a:t>
            </a:r>
            <a:endParaRPr lang="en-US" sz="3200" b="1" dirty="0">
              <a:solidFill>
                <a:srgbClr val="3366FF"/>
              </a:solidFill>
              <a:effectLst/>
            </a:endParaRPr>
          </a:p>
        </p:txBody>
      </p:sp>
      <p:pic>
        <p:nvPicPr>
          <p:cNvPr id="5" name="Picture 4" descr="MCj02296850000[1]">
            <a:extLst>
              <a:ext uri="{FF2B5EF4-FFF2-40B4-BE49-F238E27FC236}">
                <a16:creationId xmlns:a16="http://schemas.microsoft.com/office/drawing/2014/main" id="{99AF6F04-E94C-904C-BEA3-E2510E530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295" y="274638"/>
            <a:ext cx="2223043" cy="216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989953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4346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accent2"/>
                </a:solidFill>
              </a:rPr>
              <a:t>Treatment of Alcohol Use Disorders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Detoxification and inpatient programs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Alcoholics Anonymous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Marital and family therapy</a:t>
            </a:r>
          </a:p>
          <a:p>
            <a:r>
              <a:rPr lang="en-US" sz="2400" dirty="0">
                <a:solidFill>
                  <a:srgbClr val="000000"/>
                </a:solidFill>
              </a:rPr>
              <a:t>Behavioral treatments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Community reinforcement</a:t>
            </a:r>
          </a:p>
          <a:p>
            <a:r>
              <a:rPr lang="en-US" sz="2400" dirty="0">
                <a:solidFill>
                  <a:srgbClr val="000000"/>
                </a:solidFill>
              </a:rPr>
              <a:t>Controlled drinking treatments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Motivational interviewing</a:t>
            </a:r>
          </a:p>
          <a:p>
            <a:r>
              <a:rPr lang="en-US" sz="2400" dirty="0">
                <a:solidFill>
                  <a:srgbClr val="000000"/>
                </a:solidFill>
              </a:rPr>
              <a:t>Relapse prevention</a:t>
            </a:r>
          </a:p>
          <a:p>
            <a:r>
              <a:rPr lang="en-US" sz="2400" dirty="0">
                <a:solidFill>
                  <a:srgbClr val="000000"/>
                </a:solidFill>
              </a:rPr>
              <a:t>Harm reduction approaches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Medication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3366FF"/>
                </a:solidFill>
              </a:rPr>
              <a:t>Alcohol</a:t>
            </a:r>
            <a:endParaRPr lang="en-US" sz="3200" b="1" dirty="0">
              <a:solidFill>
                <a:srgbClr val="3366FF"/>
              </a:solidFill>
              <a:effectLst/>
            </a:endParaRPr>
          </a:p>
        </p:txBody>
      </p:sp>
      <p:pic>
        <p:nvPicPr>
          <p:cNvPr id="5" name="Picture 23" descr="MCj02333050000[1]">
            <a:extLst>
              <a:ext uri="{FF2B5EF4-FFF2-40B4-BE49-F238E27FC236}">
                <a16:creationId xmlns:a16="http://schemas.microsoft.com/office/drawing/2014/main" id="{325B59E2-E26F-A941-8F0C-A009DB9CE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802731"/>
            <a:ext cx="13874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533010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98316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accent2"/>
                </a:solidFill>
              </a:rPr>
              <a:t>Reduce neural activity, leading to sedating, hypnotic, or anxiolytic effects</a:t>
            </a:r>
          </a:p>
          <a:p>
            <a:r>
              <a:rPr lang="en-US" sz="2400" dirty="0"/>
              <a:t>Barbiturates (i.e. “downers”)</a:t>
            </a:r>
          </a:p>
          <a:p>
            <a:pPr lvl="1"/>
            <a:r>
              <a:rPr lang="en-US" sz="2400" dirty="0"/>
              <a:t>Produce relaxation and mild euphoria at low levels and have an effect similar to alcohol intoxication at higher levels</a:t>
            </a:r>
          </a:p>
          <a:p>
            <a:pPr lvl="1"/>
            <a:r>
              <a:rPr lang="en-US" sz="2400" dirty="0"/>
              <a:t>Often prescribed for insomnia</a:t>
            </a:r>
          </a:p>
          <a:p>
            <a:r>
              <a:rPr lang="en-US" sz="2400" dirty="0"/>
              <a:t>Benzodiazepines (E.g., Valium, Librium, Xanax)</a:t>
            </a:r>
          </a:p>
          <a:p>
            <a:pPr lvl="1"/>
            <a:r>
              <a:rPr lang="en-US" sz="2400" dirty="0"/>
              <a:t>Produce relaxation and mild euphoria</a:t>
            </a:r>
          </a:p>
          <a:p>
            <a:pPr lvl="1"/>
            <a:r>
              <a:rPr lang="en-US" sz="2400" dirty="0"/>
              <a:t>Widely prescribed</a:t>
            </a:r>
          </a:p>
          <a:p>
            <a:r>
              <a:rPr lang="en-US" sz="2400" dirty="0"/>
              <a:t>Barbiturates and benzodiazepines can produce strong withdrawal symptoms and dependence</a:t>
            </a:r>
          </a:p>
          <a:p>
            <a:r>
              <a:rPr lang="en-US" sz="2400" dirty="0"/>
              <a:t>Prolonged use can lead to sedative use disorder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endParaRPr lang="en-US" sz="2400" dirty="0"/>
          </a:p>
          <a:p>
            <a:endParaRPr lang="en-US" sz="24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>
                <a:solidFill>
                  <a:srgbClr val="3366FF"/>
                </a:solidFill>
                <a:effectLst/>
              </a:rPr>
              <a:t>Other Sedatives</a:t>
            </a:r>
            <a:endParaRPr lang="en-US" sz="3200" b="1" dirty="0">
              <a:solidFill>
                <a:srgbClr val="3366FF"/>
              </a:solidFill>
              <a:effectLst/>
            </a:endParaRPr>
          </a:p>
        </p:txBody>
      </p:sp>
      <p:pic>
        <p:nvPicPr>
          <p:cNvPr id="5" name="Picture 5" descr="MCj03329800000[1]">
            <a:extLst>
              <a:ext uri="{FF2B5EF4-FFF2-40B4-BE49-F238E27FC236}">
                <a16:creationId xmlns:a16="http://schemas.microsoft.com/office/drawing/2014/main" id="{54686926-3509-BC4D-9439-BCC64F797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971800"/>
            <a:ext cx="19812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7228035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E.g., amphetamines, cocaine, Ritalin, caffeine, nicotine, over-the-counter diet pills</a:t>
            </a:r>
          </a:p>
          <a:p>
            <a:r>
              <a:rPr lang="en-US" sz="2800" dirty="0"/>
              <a:t>Excitatory effects on the central nervous system</a:t>
            </a:r>
          </a:p>
          <a:p>
            <a:r>
              <a:rPr lang="en-US" sz="2800" dirty="0"/>
              <a:t>Are often abused in conjunction with other drugs</a:t>
            </a:r>
          </a:p>
          <a:p>
            <a:r>
              <a:rPr lang="en-US" sz="2800" dirty="0"/>
              <a:t>Can cause dangerous physical changes in the brain and cardiovascular system</a:t>
            </a:r>
          </a:p>
          <a:p>
            <a:r>
              <a:rPr lang="en-US" sz="2800" dirty="0"/>
              <a:t>Can produce psychological and physiological dependence</a:t>
            </a:r>
          </a:p>
          <a:p>
            <a:pPr lvl="1"/>
            <a:r>
              <a:rPr lang="en-US" sz="2400" dirty="0"/>
              <a:t>Stimulant Use Disorder</a:t>
            </a:r>
          </a:p>
          <a:p>
            <a:pPr lvl="1"/>
            <a:r>
              <a:rPr lang="en-US" sz="2400" dirty="0"/>
              <a:t>Tobacco Use Disorder</a:t>
            </a:r>
          </a:p>
          <a:p>
            <a:endParaRPr lang="en-US" sz="2800" dirty="0"/>
          </a:p>
          <a:p>
            <a:pPr lvl="1"/>
            <a:endParaRPr lang="en-US" sz="2400" dirty="0"/>
          </a:p>
          <a:p>
            <a:endParaRPr lang="en-US" sz="24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3366FF"/>
                </a:solidFill>
                <a:effectLst/>
              </a:rPr>
              <a:t>Stimulants</a:t>
            </a:r>
            <a:endParaRPr lang="en-US" sz="3200" b="1" dirty="0">
              <a:solidFill>
                <a:srgbClr val="3366FF"/>
              </a:solidFill>
              <a:effectLst/>
            </a:endParaRPr>
          </a:p>
        </p:txBody>
      </p:sp>
      <p:pic>
        <p:nvPicPr>
          <p:cNvPr id="5" name="Picture 4" descr="MCj01401890000[1]">
            <a:extLst>
              <a:ext uri="{FF2B5EF4-FFF2-40B4-BE49-F238E27FC236}">
                <a16:creationId xmlns:a16="http://schemas.microsoft.com/office/drawing/2014/main" id="{146BA9D9-5A3D-3C47-8190-186D27A8C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387" y="33337"/>
            <a:ext cx="1047750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7228483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accent2"/>
                </a:solidFill>
              </a:rPr>
              <a:t>Treatment and Prevention of Tobacco Use Disorder</a:t>
            </a:r>
          </a:p>
          <a:p>
            <a:r>
              <a:rPr lang="en-US" sz="2800" dirty="0">
                <a:solidFill>
                  <a:srgbClr val="000000"/>
                </a:solidFill>
              </a:rPr>
              <a:t>Public education</a:t>
            </a:r>
          </a:p>
          <a:p>
            <a:r>
              <a:rPr lang="en-US" sz="2800" dirty="0">
                <a:solidFill>
                  <a:srgbClr val="000000"/>
                </a:solidFill>
              </a:rPr>
              <a:t>Smoking restrictions</a:t>
            </a:r>
          </a:p>
          <a:p>
            <a:r>
              <a:rPr lang="en-US" sz="2800" dirty="0">
                <a:solidFill>
                  <a:srgbClr val="000000"/>
                </a:solidFill>
              </a:rPr>
              <a:t>CBT and behavior modification programs</a:t>
            </a:r>
          </a:p>
          <a:p>
            <a:r>
              <a:rPr lang="en-US" sz="2800" dirty="0">
                <a:solidFill>
                  <a:srgbClr val="000000"/>
                </a:solidFill>
              </a:rPr>
              <a:t>Motivational interviewing</a:t>
            </a:r>
          </a:p>
          <a:p>
            <a:r>
              <a:rPr lang="en-US" sz="2800" dirty="0">
                <a:solidFill>
                  <a:srgbClr val="000000"/>
                </a:solidFill>
              </a:rPr>
              <a:t>Nicotine replacement strategies, </a:t>
            </a:r>
            <a:r>
              <a:rPr lang="en-US" sz="2800" dirty="0"/>
              <a:t>bupropion, and varenicline </a:t>
            </a:r>
            <a:endParaRPr lang="en-US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DA1F28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DA1F28"/>
                </a:solidFill>
              </a:rPr>
              <a:t>Most smokers attempt to quit several times before doing so successfully.</a:t>
            </a:r>
          </a:p>
          <a:p>
            <a:endParaRPr lang="en-US" sz="2800" dirty="0"/>
          </a:p>
          <a:p>
            <a:pPr lvl="1"/>
            <a:endParaRPr lang="en-US" sz="2400" dirty="0"/>
          </a:p>
          <a:p>
            <a:endParaRPr lang="en-US" sz="24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3366FF"/>
                </a:solidFill>
                <a:effectLst/>
              </a:rPr>
              <a:t>Stimulants</a:t>
            </a:r>
            <a:endParaRPr lang="en-US" sz="3200" b="1" dirty="0">
              <a:solidFill>
                <a:srgbClr val="3366FF"/>
              </a:solidFill>
              <a:effectLst/>
            </a:endParaRPr>
          </a:p>
        </p:txBody>
      </p:sp>
      <p:pic>
        <p:nvPicPr>
          <p:cNvPr id="5" name="Picture 4" descr="MCj02909550000[1]">
            <a:extLst>
              <a:ext uri="{FF2B5EF4-FFF2-40B4-BE49-F238E27FC236}">
                <a16:creationId xmlns:a16="http://schemas.microsoft.com/office/drawing/2014/main" id="{4A60CDCF-B3D4-8348-9ED0-5088EB416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725" y="5430837"/>
            <a:ext cx="1606550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9800493"/>
      </p:ext>
    </p:extLst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_YOLO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18549</TotalTime>
  <Words>653</Words>
  <Application>Microsoft Macintosh PowerPoint</Application>
  <PresentationFormat>On-screen Show (4:3)</PresentationFormat>
  <Paragraphs>121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ＭＳ Ｐゴシック</vt:lpstr>
      <vt:lpstr>Calibri</vt:lpstr>
      <vt:lpstr>Lucida Sans Unicode</vt:lpstr>
      <vt:lpstr>Verdana</vt:lpstr>
      <vt:lpstr>Wingdings 2</vt:lpstr>
      <vt:lpstr>Wingdings 3</vt:lpstr>
      <vt:lpstr>Theme_YOLO</vt:lpstr>
      <vt:lpstr>Module 11</vt:lpstr>
      <vt:lpstr>DSM-5 Diagnosis of  Substance-Related Disorders</vt:lpstr>
      <vt:lpstr>PowerPoint Presentation</vt:lpstr>
      <vt:lpstr>Alcohol</vt:lpstr>
      <vt:lpstr>Alcohol</vt:lpstr>
      <vt:lpstr>Alcohol</vt:lpstr>
      <vt:lpstr>Other Sedatives</vt:lpstr>
      <vt:lpstr>Stimulants</vt:lpstr>
      <vt:lpstr>Stimulants</vt:lpstr>
      <vt:lpstr>Opioids</vt:lpstr>
      <vt:lpstr>Opioids</vt:lpstr>
      <vt:lpstr>Cannabis</vt:lpstr>
      <vt:lpstr>Hallucinogens</vt:lpstr>
      <vt:lpstr>Gambling Disorder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mmonner</dc:creator>
  <cp:lastModifiedBy>ambergilewski@gmail.com</cp:lastModifiedBy>
  <cp:revision>383</cp:revision>
  <dcterms:created xsi:type="dcterms:W3CDTF">2014-12-24T20:07:00Z</dcterms:created>
  <dcterms:modified xsi:type="dcterms:W3CDTF">2019-12-05T06:03:04Z</dcterms:modified>
</cp:coreProperties>
</file>