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20" r:id="rId4"/>
    <p:sldId id="383" r:id="rId5"/>
    <p:sldId id="355" r:id="rId6"/>
    <p:sldId id="298" r:id="rId7"/>
    <p:sldId id="375" r:id="rId8"/>
    <p:sldId id="381" r:id="rId9"/>
    <p:sldId id="385" r:id="rId10"/>
    <p:sldId id="388" r:id="rId11"/>
    <p:sldId id="392" r:id="rId12"/>
    <p:sldId id="393" r:id="rId13"/>
    <p:sldId id="394" r:id="rId14"/>
    <p:sldId id="395" r:id="rId15"/>
    <p:sldId id="405" r:id="rId16"/>
    <p:sldId id="4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0431"/>
    <p:restoredTop sz="83452" autoAdjust="0"/>
  </p:normalViewPr>
  <p:slideViewPr>
    <p:cSldViewPr>
      <p:cViewPr varScale="1">
        <p:scale>
          <a:sx n="79" d="100"/>
          <a:sy n="79" d="100"/>
        </p:scale>
        <p:origin x="8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235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86BC9-AD05-B942-ACD9-ECCE3D1FB4A0}" type="datetimeFigureOut">
              <a:rPr lang="en-US" smtClean="0"/>
              <a:pPr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38AB-4B57-204B-95C7-F6CB015C2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3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CF6B-4BAD-40D6-AD16-B00456791A6B}" type="datetimeFigureOut">
              <a:rPr lang="en-US" smtClean="0"/>
              <a:pPr/>
              <a:t>10/6/19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CE81F-0CC4-41EC-A7D5-DCD022A59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016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82E17EF-BE40-0648-8C8D-DE339ABAA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6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82533E-0F02-2440-A2F0-EB0BB4928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7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CAD213-88FA-4548-BEAF-EC1F1F6F0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A8B027-0B4B-E745-95C6-73FB7CE1C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A9500D0-0777-1B4E-A795-572FA7BBE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016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4F412B-974C-B74A-913A-B122366E4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0138E4-6601-AC49-89BF-D112DDE8E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4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9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2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218BD8-37EA-1A47-98EF-20790BC67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334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DB38AD-CA12-6349-9F24-D9E56353F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4572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120CAFD-B04F-124D-BFF7-89B591608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E81F-0CC4-41EC-A7D5-DCD022A59D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55ECA80-5CA7-B44E-A2B0-4B9DA0804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9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rgbClr val="FFFFFF"/>
                </a:solidFill>
                <a:ea typeface="ＭＳ Ｐゴシック" pitchFamily="-100" charset="-12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0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76800" y="6324600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  <p:pic>
        <p:nvPicPr>
          <p:cNvPr id="14" name="Picture 10" descr="YOLO Learning Solutio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315199" y="6400800"/>
            <a:ext cx="1693926" cy="4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560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95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6401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685800">
              <a:spcBef>
                <a:spcPts val="400"/>
              </a:spcBef>
              <a:defRPr/>
            </a:lvl2pPr>
            <a:lvl3pPr marL="914400">
              <a:spcBef>
                <a:spcPts val="4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42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Lucida Sans Unicode" pitchFamily="-100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Lucida Sans Unicode" pitchFamily="-1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6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2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4876800" y="6324600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  <p:pic>
        <p:nvPicPr>
          <p:cNvPr id="10" name="Picture 10" descr="YOLO Learning Solutio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15199" y="6400800"/>
            <a:ext cx="1693926" cy="4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4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705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l">
              <a:buNone/>
              <a:defRPr sz="28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76800" y="6324600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  <p:pic>
        <p:nvPicPr>
          <p:cNvPr id="8" name="Picture 10" descr="YOLO Learning Solutio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15199" y="6400800"/>
            <a:ext cx="1693926" cy="4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5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0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Lucida Sans Unicode" pitchFamily="-100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Lucida Sans Unicode" pitchFamily="-10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76800" y="6324600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  <p:pic>
        <p:nvPicPr>
          <p:cNvPr id="14" name="Picture 10" descr="YOLO Learning Solution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315199" y="6400800"/>
            <a:ext cx="1693926" cy="4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67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0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76800" y="6324600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r>
              <a:rPr lang="en-US"/>
              <a:t>© 2016 Academic Media Solutions </a:t>
            </a:r>
            <a:endParaRPr lang="en-US" dirty="0"/>
          </a:p>
        </p:txBody>
      </p:sp>
      <p:pic>
        <p:nvPicPr>
          <p:cNvPr id="1035" name="Picture 10" descr="YOLO Learning Solution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315199" y="6400800"/>
            <a:ext cx="1693926" cy="4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100" charset="-128"/>
          <a:cs typeface="ＭＳ Ｐゴシック" pitchFamily="-10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00" charset="0"/>
          <a:ea typeface="ＭＳ Ｐゴシック" pitchFamily="-100" charset="-128"/>
          <a:cs typeface="ＭＳ Ｐゴシック" pitchFamily="-100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pitchFamily="-100" charset="-128"/>
          <a:cs typeface="ＭＳ Ｐゴシック" pitchFamily="-100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82976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</a:rPr>
              <a:t>Module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5334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4400" dirty="0">
                <a:solidFill>
                  <a:srgbClr val="C00000"/>
                </a:solidFill>
              </a:rPr>
              <a:t>Mood Disorders</a:t>
            </a:r>
          </a:p>
        </p:txBody>
      </p:sp>
      <p:pic>
        <p:nvPicPr>
          <p:cNvPr id="6" name="Picture 4" descr="MCPE06923_0000[1]">
            <a:extLst>
              <a:ext uri="{FF2B5EF4-FFF2-40B4-BE49-F238E27FC236}">
                <a16:creationId xmlns:a16="http://schemas.microsoft.com/office/drawing/2014/main" id="{5325598C-5334-3946-83A8-11350E56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56" y="1583531"/>
            <a:ext cx="313491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5139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r>
              <a:rPr lang="en-US" sz="2800" dirty="0"/>
              <a:t>Characterized by at least one, but usually several, major depressive episodes throughout one’s lifetime</a:t>
            </a:r>
          </a:p>
          <a:p>
            <a:r>
              <a:rPr lang="en-US" sz="2800" dirty="0"/>
              <a:t>Hallmark symptoms:</a:t>
            </a:r>
          </a:p>
          <a:p>
            <a:pPr lvl="1"/>
            <a:r>
              <a:rPr lang="en-US" sz="2400" dirty="0"/>
              <a:t>Profound sadness </a:t>
            </a:r>
          </a:p>
          <a:p>
            <a:pPr lvl="1"/>
            <a:r>
              <a:rPr lang="en-US" sz="2400" dirty="0"/>
              <a:t>Anhedonia</a:t>
            </a:r>
          </a:p>
          <a:p>
            <a:r>
              <a:rPr lang="en-US" sz="2800" dirty="0"/>
              <a:t>Occurs across the lifespan</a:t>
            </a:r>
          </a:p>
          <a:p>
            <a:pPr lvl="1"/>
            <a:r>
              <a:rPr lang="en-US" sz="2400" dirty="0"/>
              <a:t>Incidence peaks in the 20s</a:t>
            </a:r>
          </a:p>
          <a:p>
            <a:r>
              <a:rPr lang="en-US" sz="2800" dirty="0"/>
              <a:t>Depressive episodes can last from weeks to years</a:t>
            </a:r>
          </a:p>
          <a:p>
            <a:r>
              <a:rPr lang="en-US" sz="2800" dirty="0"/>
              <a:t>Most individuals with MDD average 5-6 lifetime episodes </a:t>
            </a:r>
          </a:p>
          <a:p>
            <a:r>
              <a:rPr lang="en-US" sz="2800" dirty="0"/>
              <a:t>More common in females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02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Major Depressive Disorder (MDD)</a:t>
            </a:r>
          </a:p>
        </p:txBody>
      </p:sp>
      <p:pic>
        <p:nvPicPr>
          <p:cNvPr id="5" name="Picture 6" descr="MCj01579530000[1]">
            <a:extLst>
              <a:ext uri="{FF2B5EF4-FFF2-40B4-BE49-F238E27FC236}">
                <a16:creationId xmlns:a16="http://schemas.microsoft.com/office/drawing/2014/main" id="{C63253EC-3A24-F147-87BA-7CFE40D4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5512"/>
            <a:ext cx="1600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2821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752600"/>
            <a:ext cx="652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A1F28"/>
                </a:solidFill>
              </a:rPr>
              <a:t>  </a:t>
            </a:r>
            <a:r>
              <a:rPr lang="en-US" b="1" dirty="0">
                <a:solidFill>
                  <a:srgbClr val="3366FF"/>
                </a:solidFill>
              </a:rPr>
              <a:t>The</a:t>
            </a:r>
            <a:r>
              <a:rPr lang="en-US" b="1" dirty="0">
                <a:solidFill>
                  <a:srgbClr val="DA1F28"/>
                </a:solidFill>
              </a:rPr>
              <a:t> </a:t>
            </a:r>
            <a:r>
              <a:rPr lang="en-US" b="1" i="1" dirty="0">
                <a:solidFill>
                  <a:srgbClr val="3366FF"/>
                </a:solidFill>
              </a:rPr>
              <a:t>DSM-5 </a:t>
            </a:r>
            <a:r>
              <a:rPr lang="en-US" b="1" dirty="0">
                <a:solidFill>
                  <a:srgbClr val="3366FF"/>
                </a:solidFill>
              </a:rPr>
              <a:t>in Simple Language: Diagnosing Persistent Depression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6" descr="TBL_06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7792689" cy="1600200"/>
          </a:xfrm>
          <a:prstGeom prst="rect">
            <a:avLst/>
          </a:prstGeom>
        </p:spPr>
      </p:pic>
      <p:pic>
        <p:nvPicPr>
          <p:cNvPr id="5" name="Picture 5" descr="MCj04102430000[1]">
            <a:extLst>
              <a:ext uri="{FF2B5EF4-FFF2-40B4-BE49-F238E27FC236}">
                <a16:creationId xmlns:a16="http://schemas.microsoft.com/office/drawing/2014/main" id="{61B7F8D4-1D49-F547-80FA-69B15338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87703"/>
            <a:ext cx="147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2143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Tends to develop more gradually than MDD</a:t>
            </a:r>
          </a:p>
          <a:p>
            <a:pPr lvl="1"/>
            <a:r>
              <a:rPr lang="en-US" sz="2400" dirty="0"/>
              <a:t>“I’ve always felt like this”</a:t>
            </a:r>
          </a:p>
          <a:p>
            <a:r>
              <a:rPr lang="en-US" sz="2800" dirty="0"/>
              <a:t>Typically does not involve acute disruption of a person’s life</a:t>
            </a:r>
          </a:p>
          <a:p>
            <a:r>
              <a:rPr lang="en-US" sz="2800" dirty="0"/>
              <a:t>Associated with increased risk for MDD</a:t>
            </a:r>
          </a:p>
          <a:p>
            <a:pPr lvl="1"/>
            <a:r>
              <a:rPr lang="en-US" sz="2400" i="1" dirty="0"/>
              <a:t>double depression</a:t>
            </a:r>
          </a:p>
          <a:p>
            <a:r>
              <a:rPr lang="en-US" sz="2800" dirty="0"/>
              <a:t>Specifiers for MDD can also be used for Persistent Depressive Disorder</a:t>
            </a:r>
          </a:p>
          <a:p>
            <a:r>
              <a:rPr lang="en-US" sz="2800" dirty="0"/>
              <a:t>~4% lifetime prevalence in the U.S. </a:t>
            </a:r>
          </a:p>
          <a:p>
            <a:r>
              <a:rPr lang="en-US" sz="2800" dirty="0"/>
              <a:t>More common in females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Persistent Depressive Disorder</a:t>
            </a:r>
            <a:br>
              <a:rPr lang="en-US" sz="3200" b="1" dirty="0">
                <a:solidFill>
                  <a:srgbClr val="3366FF"/>
                </a:solidFill>
                <a:effectLst/>
              </a:rPr>
            </a:br>
            <a:r>
              <a:rPr lang="en-US" sz="3200" b="1" dirty="0">
                <a:solidFill>
                  <a:srgbClr val="3366FF"/>
                </a:solidFill>
                <a:effectLst/>
              </a:rPr>
              <a:t>(Dysthymia)</a:t>
            </a:r>
          </a:p>
        </p:txBody>
      </p:sp>
      <p:pic>
        <p:nvPicPr>
          <p:cNvPr id="5" name="Picture 4" descr="MCPE07014_0000[1]">
            <a:extLst>
              <a:ext uri="{FF2B5EF4-FFF2-40B4-BE49-F238E27FC236}">
                <a16:creationId xmlns:a16="http://schemas.microsoft.com/office/drawing/2014/main" id="{7A0AF7CB-583D-7A46-AE84-D4B154B8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3038"/>
            <a:ext cx="14493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5550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Involves significant mood, physical, and behavioral changes that occur during most menstrual cycles and then remit when menstruation occurs</a:t>
            </a:r>
          </a:p>
          <a:p>
            <a:pPr lvl="1"/>
            <a:r>
              <a:rPr lang="en-US" sz="2400" dirty="0"/>
              <a:t>E.g., sad mood, anxiety, irritability, social withdrawal, concentration difficulties, fatigue, sleep problems, food cravings, breast tenderness, weight gain, joint/muscle pain</a:t>
            </a:r>
          </a:p>
          <a:p>
            <a:r>
              <a:rPr lang="en-US" sz="2800" dirty="0"/>
              <a:t>Changes are severe enough to cause significant distress and impairment</a:t>
            </a:r>
          </a:p>
          <a:p>
            <a:r>
              <a:rPr lang="en-US" sz="2800" dirty="0"/>
              <a:t>Prevalence estimated between 2-9% of women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106" y="3381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Premenstrual Dysphoric Disorder</a:t>
            </a:r>
          </a:p>
        </p:txBody>
      </p:sp>
      <p:pic>
        <p:nvPicPr>
          <p:cNvPr id="5" name="Picture 4" descr="MPj04015610000[1]">
            <a:extLst>
              <a:ext uri="{FF2B5EF4-FFF2-40B4-BE49-F238E27FC236}">
                <a16:creationId xmlns:a16="http://schemas.microsoft.com/office/drawing/2014/main" id="{7D62CC49-044D-0C4F-98CE-13B78656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75" y="-73025"/>
            <a:ext cx="23320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69473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Chronic, persistent irritability or anger</a:t>
            </a:r>
          </a:p>
          <a:p>
            <a:r>
              <a:rPr lang="en-US" sz="2800" dirty="0"/>
              <a:t>Recurrent, severe temper outbursts (verbal or behavioral) </a:t>
            </a:r>
          </a:p>
          <a:p>
            <a:pPr lvl="1"/>
            <a:r>
              <a:rPr lang="en-US" sz="2400" dirty="0"/>
              <a:t>~3+ times per week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For children age 6-18 only, with age of onset before age 10</a:t>
            </a:r>
          </a:p>
          <a:p>
            <a:r>
              <a:rPr lang="en-US" sz="2800" dirty="0"/>
              <a:t>A new diagnosis aimed to address concerns about potential overdiagnosis and overtreatment of bipolar disorder in children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Disruptive Mood Dysregulation Disorder</a:t>
            </a:r>
          </a:p>
        </p:txBody>
      </p:sp>
      <p:pic>
        <p:nvPicPr>
          <p:cNvPr id="5" name="Picture 6" descr="MPj04056440000[1]">
            <a:extLst>
              <a:ext uri="{FF2B5EF4-FFF2-40B4-BE49-F238E27FC236}">
                <a16:creationId xmlns:a16="http://schemas.microsoft.com/office/drawing/2014/main" id="{1A0A4F4E-13F9-1444-96F6-E0F9BAB7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91" y="5114700"/>
            <a:ext cx="20574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4009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Antidepressant medications</a:t>
            </a:r>
          </a:p>
          <a:p>
            <a:pPr lvl="1"/>
            <a:r>
              <a:rPr lang="en-US" sz="2400" dirty="0"/>
              <a:t>Monoamine oxidase (MAO) inhibitors</a:t>
            </a:r>
          </a:p>
          <a:p>
            <a:pPr lvl="1"/>
            <a:r>
              <a:rPr lang="en-US" sz="2400" dirty="0"/>
              <a:t>Tricyclics</a:t>
            </a:r>
          </a:p>
          <a:p>
            <a:pPr lvl="1"/>
            <a:r>
              <a:rPr lang="en-US" sz="2400" dirty="0"/>
              <a:t>Selective serotonin reuptake inhibitors (SSRIs)</a:t>
            </a:r>
          </a:p>
          <a:p>
            <a:r>
              <a:rPr lang="en-US" sz="2800" dirty="0"/>
              <a:t>Electroconvulsive therapy</a:t>
            </a:r>
          </a:p>
          <a:p>
            <a:r>
              <a:rPr lang="en-US" sz="2800" dirty="0"/>
              <a:t>Light therapy</a:t>
            </a:r>
          </a:p>
          <a:p>
            <a:r>
              <a:rPr lang="en-US" sz="2800" dirty="0"/>
              <a:t>Lifestyle modifications</a:t>
            </a:r>
          </a:p>
          <a:p>
            <a:pPr lvl="1"/>
            <a:r>
              <a:rPr lang="en-US" sz="2400" dirty="0"/>
              <a:t>Nutrition</a:t>
            </a:r>
          </a:p>
          <a:p>
            <a:pPr lvl="1"/>
            <a:r>
              <a:rPr lang="en-US" sz="2400" dirty="0"/>
              <a:t>Sleep</a:t>
            </a:r>
          </a:p>
          <a:p>
            <a:pPr lvl="1"/>
            <a:r>
              <a:rPr lang="en-US" sz="2400" dirty="0"/>
              <a:t>Exercise</a:t>
            </a:r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  <a:effectLst/>
              </a:rPr>
              <a:t>Treatment of Depressive Disorders</a:t>
            </a:r>
            <a:endParaRPr lang="en-US" sz="3200" b="1" dirty="0">
              <a:solidFill>
                <a:srgbClr val="3366FF"/>
              </a:solidFill>
              <a:effectLst/>
            </a:endParaRPr>
          </a:p>
        </p:txBody>
      </p:sp>
      <p:pic>
        <p:nvPicPr>
          <p:cNvPr id="5" name="Picture 7" descr="MPj03988450000[1]">
            <a:extLst>
              <a:ext uri="{FF2B5EF4-FFF2-40B4-BE49-F238E27FC236}">
                <a16:creationId xmlns:a16="http://schemas.microsoft.com/office/drawing/2014/main" id="{3ACC2335-E850-7340-927D-D4C26447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82" y="1729772"/>
            <a:ext cx="20574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0578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Psychotherapy</a:t>
            </a:r>
          </a:p>
          <a:p>
            <a:pPr lvl="1"/>
            <a:r>
              <a:rPr lang="en-US" sz="2400" dirty="0"/>
              <a:t>Interpersonal Therapy</a:t>
            </a:r>
          </a:p>
          <a:p>
            <a:pPr lvl="1"/>
            <a:r>
              <a:rPr lang="en-US" sz="2400" dirty="0"/>
              <a:t>Behavioral Therapy</a:t>
            </a:r>
          </a:p>
          <a:p>
            <a:pPr lvl="1"/>
            <a:r>
              <a:rPr lang="en-US" sz="2400" dirty="0"/>
              <a:t>Cognitive-Behavioral Therapy</a:t>
            </a:r>
          </a:p>
          <a:p>
            <a:pPr lvl="2"/>
            <a:r>
              <a:rPr lang="en-US" sz="2200" dirty="0"/>
              <a:t>Mindfulness-based cognitive therapy</a:t>
            </a:r>
          </a:p>
          <a:p>
            <a:pPr lvl="1"/>
            <a:r>
              <a:rPr lang="en-US" sz="2400" dirty="0"/>
              <a:t>Motivational Interviewing</a:t>
            </a:r>
          </a:p>
          <a:p>
            <a:pPr lvl="1"/>
            <a:endParaRPr lang="en-US" sz="2400" dirty="0"/>
          </a:p>
          <a:p>
            <a:r>
              <a:rPr lang="en-US" sz="2800" dirty="0"/>
              <a:t>Overall, psychotherapy of any type yields a 62% remission rate of depression at follow-up (~12-18 sessions)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  <a:effectLst/>
              </a:rPr>
              <a:t>Treatment of Depressive Disorders</a:t>
            </a:r>
            <a:endParaRPr lang="en-US" sz="3200" b="1" dirty="0">
              <a:solidFill>
                <a:srgbClr val="3366FF"/>
              </a:solidFill>
              <a:effectLst/>
            </a:endParaRPr>
          </a:p>
        </p:txBody>
      </p:sp>
      <p:pic>
        <p:nvPicPr>
          <p:cNvPr id="5" name="Picture 5" descr="MCPE06916_0000[1]">
            <a:extLst>
              <a:ext uri="{FF2B5EF4-FFF2-40B4-BE49-F238E27FC236}">
                <a16:creationId xmlns:a16="http://schemas.microsoft.com/office/drawing/2014/main" id="{F98E438F-E0B4-464D-BE46-C4146698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75" y="1600200"/>
            <a:ext cx="18002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5793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641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Mood disorders marked by alternating periods of depression </a:t>
            </a:r>
            <a:r>
              <a:rPr lang="en-US" sz="2800" u="sng" dirty="0"/>
              <a:t>and</a:t>
            </a:r>
            <a:r>
              <a:rPr lang="en-US" sz="2800" dirty="0"/>
              <a:t> mania/hypomania</a:t>
            </a:r>
          </a:p>
          <a:p>
            <a:r>
              <a:rPr lang="en-US" sz="2800" dirty="0"/>
              <a:t>Depression: extremely low, miserably unhappy mood, along with other physical and cognitive symptoms</a:t>
            </a:r>
          </a:p>
          <a:p>
            <a:r>
              <a:rPr lang="en-US" sz="2800" dirty="0"/>
              <a:t>Mania: excited mood in which a person feels excessively and unrealistically positive and energetic</a:t>
            </a:r>
          </a:p>
          <a:p>
            <a:pPr lvl="1"/>
            <a:r>
              <a:rPr lang="en-US" sz="2400" dirty="0"/>
              <a:t>Hypomania: a mild form of mania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Bipolar Disorders</a:t>
            </a:r>
          </a:p>
        </p:txBody>
      </p:sp>
      <p:pic>
        <p:nvPicPr>
          <p:cNvPr id="5" name="Picture 4" descr="MCj00890820000[1]">
            <a:extLst>
              <a:ext uri="{FF2B5EF4-FFF2-40B4-BE49-F238E27FC236}">
                <a16:creationId xmlns:a16="http://schemas.microsoft.com/office/drawing/2014/main" id="{0D7C1D06-8DA4-7540-8B5C-708D20BC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700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0892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864100"/>
          </a:xfrm>
        </p:spPr>
        <p:txBody>
          <a:bodyPr/>
          <a:lstStyle/>
          <a:p>
            <a:pPr lvl="1"/>
            <a:endParaRPr lang="en-US" sz="24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TBL_05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23606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447800"/>
            <a:ext cx="619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A1F28"/>
                </a:solidFill>
              </a:rPr>
              <a:t>   </a:t>
            </a:r>
            <a:r>
              <a:rPr lang="en-US" sz="2000" b="1" dirty="0">
                <a:solidFill>
                  <a:srgbClr val="3366FF"/>
                </a:solidFill>
              </a:rPr>
              <a:t>The</a:t>
            </a:r>
            <a:r>
              <a:rPr lang="en-US" sz="2000" b="1" dirty="0">
                <a:solidFill>
                  <a:srgbClr val="DA1F28"/>
                </a:solidFill>
              </a:rPr>
              <a:t> </a:t>
            </a:r>
            <a:r>
              <a:rPr lang="en-US" sz="2000" b="1" i="1" dirty="0">
                <a:solidFill>
                  <a:srgbClr val="3366FF"/>
                </a:solidFill>
              </a:rPr>
              <a:t>DSM-5 </a:t>
            </a:r>
            <a:r>
              <a:rPr lang="en-US" sz="2000" b="1" dirty="0">
                <a:solidFill>
                  <a:srgbClr val="3366FF"/>
                </a:solidFill>
              </a:rPr>
              <a:t>in Simple Language: Diagnosing Depression </a:t>
            </a:r>
            <a:endParaRPr lang="en-US" sz="2000" b="1" dirty="0"/>
          </a:p>
        </p:txBody>
      </p:sp>
      <p:pic>
        <p:nvPicPr>
          <p:cNvPr id="7" name="Picture 4" descr="MCj00787390000[1]">
            <a:extLst>
              <a:ext uri="{FF2B5EF4-FFF2-40B4-BE49-F238E27FC236}">
                <a16:creationId xmlns:a16="http://schemas.microsoft.com/office/drawing/2014/main" id="{4A66A1EB-67A8-1E4A-A8D4-D8C0F384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" y="514410"/>
            <a:ext cx="1274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1106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864100"/>
          </a:xfrm>
        </p:spPr>
        <p:txBody>
          <a:bodyPr/>
          <a:lstStyle/>
          <a:p>
            <a:pPr lvl="1"/>
            <a:endParaRPr lang="en-US" sz="24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TBL_05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811950" cy="2743200"/>
          </a:xfrm>
          <a:prstGeom prst="rect">
            <a:avLst/>
          </a:prstGeom>
        </p:spPr>
      </p:pic>
      <p:sp useBgFill="1">
        <p:nvSpPr>
          <p:cNvPr id="6" name="TextBox 5"/>
          <p:cNvSpPr txBox="1"/>
          <p:nvPr/>
        </p:nvSpPr>
        <p:spPr>
          <a:xfrm>
            <a:off x="914400" y="1371600"/>
            <a:ext cx="56224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66FF"/>
                </a:solidFill>
              </a:rPr>
              <a:t>The</a:t>
            </a:r>
            <a:r>
              <a:rPr lang="en-US" sz="2000" b="1" dirty="0">
                <a:solidFill>
                  <a:srgbClr val="DA1F28"/>
                </a:solidFill>
              </a:rPr>
              <a:t> </a:t>
            </a:r>
            <a:r>
              <a:rPr lang="en-US" sz="2000" b="1" i="1" dirty="0">
                <a:solidFill>
                  <a:srgbClr val="3366FF"/>
                </a:solidFill>
              </a:rPr>
              <a:t>DSM-5 </a:t>
            </a:r>
            <a:r>
              <a:rPr lang="en-US" sz="2000" b="1" dirty="0">
                <a:solidFill>
                  <a:srgbClr val="3366FF"/>
                </a:solidFill>
              </a:rPr>
              <a:t>in Simple Language: Diagnosing Mania</a:t>
            </a:r>
            <a:endParaRPr lang="en-US" sz="2000" b="1" dirty="0"/>
          </a:p>
        </p:txBody>
      </p:sp>
      <p:pic>
        <p:nvPicPr>
          <p:cNvPr id="7" name="Picture 4" descr="MCj04102470000[1]">
            <a:extLst>
              <a:ext uri="{FF2B5EF4-FFF2-40B4-BE49-F238E27FC236}">
                <a16:creationId xmlns:a16="http://schemas.microsoft.com/office/drawing/2014/main" id="{0D6C91F6-5267-3C48-B0F2-D9ACE391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33" y="4743450"/>
            <a:ext cx="1590541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9295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Major Depressive Disorders vs. Bipolar Disorders</a:t>
            </a:r>
            <a:endParaRPr lang="en-US" sz="2800" b="1" dirty="0">
              <a:solidFill>
                <a:srgbClr val="3366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MDDs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common in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Usually first appear in late 20s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frequent among lower SES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Often triggered/worsened by psychosocial stressors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 heritable compared to bipolar disorders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4094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Bipolar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 and women have equal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in the late teens to early 20s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frequent among higher SES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 often triggered/worsened by psychosocial stressors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Greater genetic basis compared to MDD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dirty="0"/>
          </a:p>
        </p:txBody>
      </p:sp>
      <p:pic>
        <p:nvPicPr>
          <p:cNvPr id="6" name="Picture 6" descr="MCj03981490000[1]">
            <a:extLst>
              <a:ext uri="{FF2B5EF4-FFF2-40B4-BE49-F238E27FC236}">
                <a16:creationId xmlns:a16="http://schemas.microsoft.com/office/drawing/2014/main" id="{229F4EFF-D79D-8E47-B1A7-B9848D70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41106"/>
            <a:ext cx="15382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942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/>
          <a:lstStyle/>
          <a:p>
            <a:r>
              <a:rPr lang="en-US" sz="2800" dirty="0"/>
              <a:t>Bipolar I</a:t>
            </a:r>
          </a:p>
          <a:p>
            <a:pPr lvl="1"/>
            <a:r>
              <a:rPr lang="en-US" sz="2400" dirty="0"/>
              <a:t>Severe, full-blown manic symptoms, usually accompanied by one or more periods of major depression</a:t>
            </a:r>
          </a:p>
          <a:p>
            <a:r>
              <a:rPr lang="en-US" sz="2800" dirty="0"/>
              <a:t>Bipolar II</a:t>
            </a:r>
          </a:p>
          <a:p>
            <a:pPr lvl="1"/>
            <a:r>
              <a:rPr lang="en-US" sz="2400" dirty="0"/>
              <a:t>A major depressive episode has occurred in addition to a hypomanic (but not manic) episode</a:t>
            </a:r>
          </a:p>
          <a:p>
            <a:pPr lvl="1"/>
            <a:r>
              <a:rPr lang="en-US" sz="2400" dirty="0"/>
              <a:t>Hypomania: a mild form of mania</a:t>
            </a:r>
          </a:p>
          <a:p>
            <a:pPr lvl="2"/>
            <a:r>
              <a:rPr lang="en-US" sz="2200" dirty="0"/>
              <a:t>Shorter, less intense, and doesn’t significantly disrupt the person’s daily life or require hospitalization</a:t>
            </a:r>
          </a:p>
          <a:p>
            <a:r>
              <a:rPr lang="en-US" sz="2800" dirty="0"/>
              <a:t>Cyclothymic Disorder</a:t>
            </a:r>
          </a:p>
          <a:p>
            <a:pPr lvl="1"/>
            <a:r>
              <a:rPr lang="en-US" sz="2400" dirty="0"/>
              <a:t>Moods fluctuate over 2+ years but neither the depressive nor manic phases are as severe as in bipolar I or II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Bipolar Disorders</a:t>
            </a:r>
          </a:p>
        </p:txBody>
      </p:sp>
      <p:pic>
        <p:nvPicPr>
          <p:cNvPr id="5" name="Picture 5" descr="MMj03364760000[1]">
            <a:extLst>
              <a:ext uri="{FF2B5EF4-FFF2-40B4-BE49-F238E27FC236}">
                <a16:creationId xmlns:a16="http://schemas.microsoft.com/office/drawing/2014/main" id="{075F1E68-1848-E340-886D-3C7E915FE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2821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Medications</a:t>
            </a:r>
          </a:p>
          <a:p>
            <a:pPr lvl="1"/>
            <a:r>
              <a:rPr lang="en-US" sz="2400" dirty="0"/>
              <a:t>Lithium carbonate</a:t>
            </a:r>
          </a:p>
          <a:p>
            <a:pPr lvl="1"/>
            <a:r>
              <a:rPr lang="en-US" sz="2400" dirty="0"/>
              <a:t>Anticonvulsants or antipsychotics</a:t>
            </a:r>
          </a:p>
          <a:p>
            <a:pPr lvl="1"/>
            <a:r>
              <a:rPr lang="en-US" sz="2400" dirty="0"/>
              <a:t>Antidepressants</a:t>
            </a:r>
          </a:p>
          <a:p>
            <a:r>
              <a:rPr lang="en-US" sz="2800" dirty="0"/>
              <a:t>Psychotherapy</a:t>
            </a:r>
          </a:p>
          <a:p>
            <a:pPr lvl="1"/>
            <a:r>
              <a:rPr lang="en-US" sz="2400" dirty="0"/>
              <a:t>Cognitive Behavioral Therapy (CBT)</a:t>
            </a:r>
          </a:p>
          <a:p>
            <a:pPr lvl="1"/>
            <a:r>
              <a:rPr lang="en-US" sz="2400" dirty="0"/>
              <a:t>Family focused therapy (FFT)</a:t>
            </a:r>
          </a:p>
          <a:p>
            <a:pPr lvl="1"/>
            <a:r>
              <a:rPr lang="en-US" dirty="0"/>
              <a:t>Interpersonal and Social Rhythm Psychotherapy</a:t>
            </a:r>
            <a:r>
              <a:rPr lang="en-US" sz="2400" dirty="0"/>
              <a:t> (IPSRT)</a:t>
            </a:r>
          </a:p>
          <a:p>
            <a:pPr lvl="1"/>
            <a:r>
              <a:rPr lang="en-US" sz="2400" dirty="0"/>
              <a:t>Psychoeducation</a:t>
            </a:r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  <a:effectLst/>
              </a:rPr>
              <a:t>Treatment of Bipolar Disorders</a:t>
            </a:r>
            <a:endParaRPr lang="en-US" sz="3200" b="1" dirty="0">
              <a:solidFill>
                <a:srgbClr val="3366FF"/>
              </a:solidFill>
              <a:effectLst/>
            </a:endParaRPr>
          </a:p>
        </p:txBody>
      </p:sp>
      <p:pic>
        <p:nvPicPr>
          <p:cNvPr id="5" name="Picture 4" descr="MCj02264280000[1]">
            <a:extLst>
              <a:ext uri="{FF2B5EF4-FFF2-40B4-BE49-F238E27FC236}">
                <a16:creationId xmlns:a16="http://schemas.microsoft.com/office/drawing/2014/main" id="{030DD086-7AF8-6147-83F5-45E2AA6C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36" y="1481138"/>
            <a:ext cx="1932904" cy="138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0578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Key Risk Factors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Having a psychiatric diagnosis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Depression, bipolar disorder, alcohol use disorder, schizophrenia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Being male, &gt;45 years, living alone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White or Native American background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History of prior suicide attempts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Family history of a mental disorder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Experiencing hopelessness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Misusing alcohol or other drugs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Easy access to lethal means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Experiencing stressful life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  <a:effectLst/>
              </a:rPr>
              <a:t>Suicide</a:t>
            </a:r>
            <a:endParaRPr lang="en-US" sz="3200" b="1" dirty="0">
              <a:solidFill>
                <a:srgbClr val="3366FF"/>
              </a:solidFill>
              <a:effectLst/>
            </a:endParaRPr>
          </a:p>
        </p:txBody>
      </p:sp>
      <p:pic>
        <p:nvPicPr>
          <p:cNvPr id="6" name="Picture 4" descr="MCj03329000000[1]">
            <a:extLst>
              <a:ext uri="{FF2B5EF4-FFF2-40B4-BE49-F238E27FC236}">
                <a16:creationId xmlns:a16="http://schemas.microsoft.com/office/drawing/2014/main" id="{7786101B-5B1C-4645-80B1-FC2C9BA8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53243"/>
            <a:ext cx="2038350" cy="13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1312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641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group of emotional disturbances in which a person experiences a low, unhappy mood and has difficulty maintaining a more neutral or positive emotional state.</a:t>
            </a:r>
          </a:p>
          <a:p>
            <a:r>
              <a:rPr lang="en-US" sz="2800" dirty="0"/>
              <a:t>Major Depressive Disorder</a:t>
            </a:r>
          </a:p>
          <a:p>
            <a:r>
              <a:rPr lang="en-US" sz="2800" dirty="0"/>
              <a:t>Persistent Depressive Disorder</a:t>
            </a:r>
          </a:p>
          <a:p>
            <a:r>
              <a:rPr lang="en-US" sz="2800" dirty="0"/>
              <a:t>Premenstrual Dysphoric Disorder</a:t>
            </a:r>
          </a:p>
          <a:p>
            <a:r>
              <a:rPr lang="en-US" sz="2800" dirty="0"/>
              <a:t>Disruptive Mood Regulation Disorder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effectLst/>
              </a:rPr>
              <a:t>Depressive Disorders</a:t>
            </a:r>
          </a:p>
        </p:txBody>
      </p:sp>
      <p:pic>
        <p:nvPicPr>
          <p:cNvPr id="5" name="Picture 4" descr="MCj03977800000[1]">
            <a:extLst>
              <a:ext uri="{FF2B5EF4-FFF2-40B4-BE49-F238E27FC236}">
                <a16:creationId xmlns:a16="http://schemas.microsoft.com/office/drawing/2014/main" id="{C69619A2-AB31-814A-939A-2A0BC532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658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08925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YOL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13752</TotalTime>
  <Words>707</Words>
  <Application>Microsoft Macintosh PowerPoint</Application>
  <PresentationFormat>On-screen Show (4:3)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Calibri</vt:lpstr>
      <vt:lpstr>Lucida Sans Unicode</vt:lpstr>
      <vt:lpstr>Verdana</vt:lpstr>
      <vt:lpstr>Wingdings 2</vt:lpstr>
      <vt:lpstr>Wingdings 3</vt:lpstr>
      <vt:lpstr>Theme_YOLO</vt:lpstr>
      <vt:lpstr>Module 4</vt:lpstr>
      <vt:lpstr>Bipolar Disorders</vt:lpstr>
      <vt:lpstr>PowerPoint Presentation</vt:lpstr>
      <vt:lpstr>PowerPoint Presentation</vt:lpstr>
      <vt:lpstr>Major Depressive Disorders vs. Bipolar Disorders</vt:lpstr>
      <vt:lpstr>Bipolar Disorders</vt:lpstr>
      <vt:lpstr>Treatment of Bipolar Disorders</vt:lpstr>
      <vt:lpstr>Suicide</vt:lpstr>
      <vt:lpstr>Depressive Disorders</vt:lpstr>
      <vt:lpstr>Major Depressive Disorder (MDD)</vt:lpstr>
      <vt:lpstr>PowerPoint Presentation</vt:lpstr>
      <vt:lpstr>Persistent Depressive Disorder (Dysthymia)</vt:lpstr>
      <vt:lpstr>Premenstrual Dysphoric Disorder</vt:lpstr>
      <vt:lpstr>Disruptive Mood Dysregulation Disorder</vt:lpstr>
      <vt:lpstr>Treatment of Depressive Disorders</vt:lpstr>
      <vt:lpstr>Treatment of Depressive Disorders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mmonner</dc:creator>
  <cp:lastModifiedBy>ambergilewski@gmail.com</cp:lastModifiedBy>
  <cp:revision>383</cp:revision>
  <cp:lastPrinted>2019-10-07T01:01:58Z</cp:lastPrinted>
  <dcterms:created xsi:type="dcterms:W3CDTF">2014-12-24T20:07:00Z</dcterms:created>
  <dcterms:modified xsi:type="dcterms:W3CDTF">2019-10-07T01:04:11Z</dcterms:modified>
</cp:coreProperties>
</file>