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15"/>
  </p:notesMasterIdLst>
  <p:sldIdLst>
    <p:sldId id="256" r:id="rId2"/>
    <p:sldId id="260" r:id="rId3"/>
    <p:sldId id="326" r:id="rId4"/>
    <p:sldId id="329" r:id="rId5"/>
    <p:sldId id="311" r:id="rId6"/>
    <p:sldId id="327" r:id="rId7"/>
    <p:sldId id="282" r:id="rId8"/>
    <p:sldId id="328" r:id="rId9"/>
    <p:sldId id="291" r:id="rId10"/>
    <p:sldId id="301" r:id="rId11"/>
    <p:sldId id="303" r:id="rId12"/>
    <p:sldId id="330" r:id="rId13"/>
    <p:sldId id="33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324"/>
  </p:normalViewPr>
  <p:slideViewPr>
    <p:cSldViewPr>
      <p:cViewPr varScale="1">
        <p:scale>
          <a:sx n="85" d="100"/>
          <a:sy n="85" d="100"/>
        </p:scale>
        <p:origin x="1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2" d="100"/>
          <a:sy n="72" d="100"/>
        </p:scale>
        <p:origin x="3592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1D93DA9-58F1-A24B-9D00-22C7355B0A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F2D11E2-0AB5-F94D-A1E7-A668A166EE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19F07E1-89B5-6549-8B69-5979CD25CE7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56B14CE3-9AD5-7640-927D-D9294726C6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1CA65705-358E-7446-AE49-42EFE7E5CA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995DB665-1DF0-6943-9767-8F1EF0363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fld id="{AC2AA7F1-83E2-AC4C-B943-6585B581D5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97553C2-EE8A-AF4C-9895-8244344D9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6AFE3B3-878F-DA41-A076-EA73CE59B264}" type="slidenum">
              <a:rPr lang="en-US" altLang="en-US" sz="1200">
                <a:latin typeface="Times" pitchFamily="2" charset="0"/>
              </a:rPr>
              <a:pPr/>
              <a:t>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08D270A-82C8-EA4A-8FB0-7B550FAED9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C62770D-2404-7B4E-8CDF-9C3203C75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8260DF8-A5C8-BD40-B9C5-EC6573809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78971AE-94F7-D04B-A721-D9C0133F43FB}" type="slidenum">
              <a:rPr lang="en-US" altLang="en-US" sz="1200">
                <a:latin typeface="Times" pitchFamily="2" charset="0"/>
              </a:rPr>
              <a:pPr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97EF4D1-19DA-1F4B-9566-C7DD06C7E0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5B64878-1322-DB4C-9234-2D0FF53F0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B2073F9-16B1-9E44-A12B-EF4E84BC9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E1FF432-CE36-D845-89C3-5E5A15FB9126}" type="slidenum">
              <a:rPr lang="en-US" altLang="en-US" sz="1200">
                <a:latin typeface="Times" pitchFamily="2" charset="0"/>
              </a:rPr>
              <a:pPr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0A33730-56A3-DA4D-8293-09F8A9D688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AC49E56-B43A-264C-8BF7-9C3CC4B87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A7F1-83E2-AC4C-B943-6585B581D5F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50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A7F1-83E2-AC4C-B943-6585B581D5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D800611-7017-E44D-BE2D-860FD2C4C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75B9AB8-4F1B-FC4F-9632-B232FE4F882C}" type="slidenum">
              <a:rPr lang="en-US" altLang="en-US" sz="1200">
                <a:latin typeface="Times" pitchFamily="2" charset="0"/>
              </a:rPr>
              <a:pPr/>
              <a:t>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6696DB-E626-394C-86C1-3F8E4FFE11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19200" y="622300"/>
            <a:ext cx="4572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C0BC860-712D-8C42-8E41-28A7D55E1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3340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742EF8-9693-5C4C-B73F-01892D091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BF77BC6-A258-5E4D-A7A5-49D1E5BCC1E7}" type="slidenum">
              <a:rPr lang="en-US" altLang="en-US" sz="1200">
                <a:latin typeface="Times" pitchFamily="2" charset="0"/>
              </a:rPr>
              <a:pPr/>
              <a:t>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25879D-2201-FA4F-A7E1-0F4CF0F95A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6800" y="685800"/>
            <a:ext cx="4572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2103ADC-1B64-CD44-9A83-264C2DE68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61722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altLang="en-US" sz="11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A7F1-83E2-AC4C-B943-6585B581D5F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4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AA9E2E3-EFC9-1147-B64B-262583146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F0D74E5-7151-A347-B189-0581BE26C962}" type="slidenum">
              <a:rPr lang="en-US" altLang="en-US" sz="1200">
                <a:latin typeface="Times" pitchFamily="2" charset="0"/>
              </a:rPr>
              <a:pPr/>
              <a:t>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9A9CD0-E7BF-1942-825B-8434E2A072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C9BE378-AAEC-3841-B250-DB22C2981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33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191000"/>
            <a:ext cx="64770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A7F1-83E2-AC4C-B943-6585B581D5F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90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7874D87-E718-704E-BACA-914302FB5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29ACFEF-D2BD-FB48-A3A4-CA76FE76D16A}" type="slidenum">
              <a:rPr lang="en-US" altLang="en-US" sz="1200">
                <a:latin typeface="Times" pitchFamily="2" charset="0"/>
              </a:rPr>
              <a:pPr/>
              <a:t>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8A8787E-0364-964E-A265-7C06139918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582613"/>
            <a:ext cx="4572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77D9C18-72EB-3E4C-8F0A-819443B3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1054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A7F1-83E2-AC4C-B943-6585B581D5F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1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2325CA0-D45D-7E48-B1FC-1D71504BA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DC5E7E9-7A5C-2B43-A0D5-B80EAD886DF5}" type="slidenum">
              <a:rPr lang="en-US" altLang="en-US" sz="1200">
                <a:latin typeface="Times" pitchFamily="2" charset="0"/>
              </a:rPr>
              <a:pPr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3DBDC5F-99E7-A441-804D-2FBAC4AE01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4F1809B-30AD-7C45-9226-BD1E2602C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038194-E2B2-A246-8629-CC67B1C1FC0E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50C6C04B-A8ED-E747-9247-2F569104E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6" charset="0"/>
                <a:ea typeface="+mn-ea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AE5CF161-1FE1-1E48-98C1-7F16BC28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  <a:ea typeface="+mn-ea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BA566E80-AA49-814F-9FEB-11FAA0F61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2140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E5A7E84-A8D7-4140-884C-7106462F9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7DB2C57-CDCA-6949-93D1-A027E862F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C9225E7-FC61-F24C-9CE4-9F6D7041E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FD5FB-F3A1-B040-A2AB-0228B35F2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23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277F577-F047-8D4C-9BB2-FD7FA4093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8338D9-9C7F-C143-8283-B99917655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D5D5647-4F15-D048-B833-31891D40B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437CE-0E97-8B43-92FE-A23A79AB0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9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E81C350-BE5A-2746-9266-7AAF8C7CE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F3BA5E2-3D6F-6845-B14C-02E43EFB5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356931-8C06-0340-A024-0EA75E85D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3A741-4189-3A41-806C-497290998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1809F6A-2FBD-E548-8CA8-7C78C8108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5F8707-DE80-C443-BE3E-49E99DDD3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4362D44-B20E-A448-A041-D040503CE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1513C-DA3E-6E4B-8E52-BDDB1103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7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07DF235-F3C5-8F4E-A768-1E997544E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25ABFA-E1C6-0B49-A66C-08EC13EDA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769C1D-BFDD-C741-8C73-B39055935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1F9ED-A308-A242-BD45-28FD94051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9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C8909D-DD8C-CD48-8409-94FE97A90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48D9840-82AE-E84F-B181-421DD7AF9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D38B3CC-4861-C94B-B66F-1D9ECB9A2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0D425-D8D4-0B46-9933-AAFCBF4B9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0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E60413-0319-3D4A-88F9-4365F26F6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65F328A-0A0B-CF4C-8193-D510710A9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D72AAEA-9507-4440-B848-EF8795B79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4C159-6E1F-CA43-92D7-1FA600EE1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AD99889-88D1-CF4F-8FFD-294AB4F23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5CA3D4E-03E4-E141-8F6F-69CF304AD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52539C-A075-D14A-88D2-940B802F6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EFA72-0C91-0A45-A161-4A56C9867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628835B-40B3-914F-B8FA-61FB6133E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FF05D29-D570-224A-A0C5-AA9C4E79B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7AFFCC-623C-4E4C-B5A1-87DE8ACAE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0450D-9D0F-854A-8620-8EE279F62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22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5F99123-9036-A840-B21A-21DB97E68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6441977-0F04-0E4B-8E90-C0030C0D0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81CA299-41FD-2F40-92B0-1F652B3BA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F848E-7D50-2545-9F18-BD64CF38C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5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8772DEF-FAC6-5743-B0B9-C35C409FD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9C1E407-A57E-9949-A312-62C14A77B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46EFEEA-BB0A-4C40-B58B-1BE0325A1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8F17-677F-2341-B221-34FE8B353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88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0A2E389-BF04-B74D-9140-BCDBB140123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12995" name="AutoShape 3">
              <a:extLst>
                <a:ext uri="{FF2B5EF4-FFF2-40B4-BE49-F238E27FC236}">
                  <a16:creationId xmlns:a16="http://schemas.microsoft.com/office/drawing/2014/main" id="{BEC41FB1-3E20-B14B-BC85-DEFF1E5A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  <a:ea typeface="+mn-ea"/>
              </a:endParaRPr>
            </a:p>
          </p:txBody>
        </p:sp>
        <p:sp>
          <p:nvSpPr>
            <p:cNvPr id="212996" name="AutoShape 4">
              <a:extLst>
                <a:ext uri="{FF2B5EF4-FFF2-40B4-BE49-F238E27FC236}">
                  <a16:creationId xmlns:a16="http://schemas.microsoft.com/office/drawing/2014/main" id="{A5B59385-C1DA-8A43-9D93-8E3BC16E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2997" name="Line 5">
              <a:extLst>
                <a:ext uri="{FF2B5EF4-FFF2-40B4-BE49-F238E27FC236}">
                  <a16:creationId xmlns:a16="http://schemas.microsoft.com/office/drawing/2014/main" id="{74444358-A298-8E4F-9C6A-A79EDE59C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6" charset="0"/>
                <a:ea typeface="+mn-ea"/>
              </a:endParaRPr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436F7B04-DBA6-C94C-A1FA-380121BFE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13B41795-F2DD-1948-AF61-54C5105FA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3000" name="Rectangle 8">
            <a:extLst>
              <a:ext uri="{FF2B5EF4-FFF2-40B4-BE49-F238E27FC236}">
                <a16:creationId xmlns:a16="http://schemas.microsoft.com/office/drawing/2014/main" id="{B7F5B7F3-412C-A348-8E33-D010702BAC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1" name="Rectangle 9">
            <a:extLst>
              <a:ext uri="{FF2B5EF4-FFF2-40B4-BE49-F238E27FC236}">
                <a16:creationId xmlns:a16="http://schemas.microsoft.com/office/drawing/2014/main" id="{BB2BD6D9-6837-8B41-8FF6-E0A5C3E33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2" name="Rectangle 10">
            <a:extLst>
              <a:ext uri="{FF2B5EF4-FFF2-40B4-BE49-F238E27FC236}">
                <a16:creationId xmlns:a16="http://schemas.microsoft.com/office/drawing/2014/main" id="{230EF905-F969-D246-8B57-20F56643C1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633E79-16C8-D947-822B-E549CDF30B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06" charset="2"/>
        <a:buChar char="¡"/>
        <a:defRPr sz="19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06" charset="2"/>
        <a:buChar char="¡"/>
        <a:defRPr sz="19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06" charset="2"/>
        <a:buChar char="¡"/>
        <a:defRPr sz="19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06" charset="2"/>
        <a:buChar char="¡"/>
        <a:defRPr sz="19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CAE7063-5969-CD46-834C-2998130D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00201"/>
            <a:ext cx="510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Module 1: What is Abnormal Psychology?</a:t>
            </a:r>
            <a:br>
              <a:rPr lang="en-US" altLang="en-US" sz="3600" dirty="0">
                <a:latin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</a:rPr>
              <a:t>		&amp;</a:t>
            </a:r>
            <a:br>
              <a:rPr lang="en-US" altLang="en-US" sz="3600" dirty="0">
                <a:latin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</a:rPr>
              <a:t>Module 2: Models of Abnormal Psychology</a:t>
            </a:r>
          </a:p>
        </p:txBody>
      </p:sp>
      <p:pic>
        <p:nvPicPr>
          <p:cNvPr id="14339" name="Picture 7" descr="MCj03536110000[1]">
            <a:extLst>
              <a:ext uri="{FF2B5EF4-FFF2-40B4-BE49-F238E27FC236}">
                <a16:creationId xmlns:a16="http://schemas.microsoft.com/office/drawing/2014/main" id="{3720DA99-DD22-6946-B09F-9102AEEC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6863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4B98C9C-F3AE-7F4F-816D-FC3D95407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Psychological Perspective: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Humanistic Theory</a:t>
            </a:r>
            <a:endParaRPr lang="en-US" altLang="en-US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C05A16E-743E-514C-A6E5-5404BDE22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Major Players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Abraham Maslow and Carl Rogers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Major Themes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That people are basically good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Humans strive toward self-actualization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Therapist conveys empathy and unconditional positive regard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Positive psychology was derived from this perspective</a:t>
            </a:r>
          </a:p>
        </p:txBody>
      </p:sp>
      <p:pic>
        <p:nvPicPr>
          <p:cNvPr id="34820" name="Picture 4" descr="MCj03342840000[1]">
            <a:extLst>
              <a:ext uri="{FF2B5EF4-FFF2-40B4-BE49-F238E27FC236}">
                <a16:creationId xmlns:a16="http://schemas.microsoft.com/office/drawing/2014/main" id="{1B95ECAA-2764-314B-8029-652B3615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73125"/>
            <a:ext cx="2286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DAA36E3-1E10-5D46-AE46-4E86F86CC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Psychological Perspective: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Behavioral Model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15110FB-18B8-ED45-8569-D0DBA4FF7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Derived from a Scientific Approach to the Study of Psychopathology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Classical Conditioning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(Pavlov; Watson)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John Wolpe – systematic desensitization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B.F. Skinner – operant conditioning</a:t>
            </a:r>
          </a:p>
        </p:txBody>
      </p:sp>
      <p:pic>
        <p:nvPicPr>
          <p:cNvPr id="36868" name="Picture 4" descr="MCj03247200000[1]">
            <a:extLst>
              <a:ext uri="{FF2B5EF4-FFF2-40B4-BE49-F238E27FC236}">
                <a16:creationId xmlns:a16="http://schemas.microsoft.com/office/drawing/2014/main" id="{A1F82C88-D770-3740-862F-D802A8F4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8303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9908-5E0F-7647-BA7E-49D1A1DF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Psychological Perspective: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Sociocultural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6A8B-DDFF-1142-95C8-C2E1EC41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factors outside of biology and psychological issues can play a role in mental illness</a:t>
            </a:r>
          </a:p>
          <a:p>
            <a:r>
              <a:rPr lang="en-US" dirty="0"/>
              <a:t>Socioeconomic (SES)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Environmental </a:t>
            </a:r>
          </a:p>
          <a:p>
            <a:r>
              <a:rPr lang="en-US" dirty="0"/>
              <a:t>Multicultural</a:t>
            </a:r>
          </a:p>
          <a:p>
            <a:r>
              <a:rPr lang="en-US" dirty="0"/>
              <a:t>Sexual orientation</a:t>
            </a:r>
          </a:p>
          <a:p>
            <a:r>
              <a:rPr lang="en-US" dirty="0"/>
              <a:t>Religious orientation</a:t>
            </a:r>
          </a:p>
        </p:txBody>
      </p:sp>
    </p:spTree>
    <p:extLst>
      <p:ext uri="{BB962C8B-B14F-4D97-AF65-F5344CB8AC3E}">
        <p14:creationId xmlns:p14="http://schemas.microsoft.com/office/powerpoint/2010/main" val="253017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C82D-BFFE-FB44-A1C3-EA5CBABC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Professions</a:t>
            </a:r>
          </a:p>
        </p:txBody>
      </p:sp>
      <p:pic>
        <p:nvPicPr>
          <p:cNvPr id="4" name="Content Placeholder 3" descr="TBL_0201.jpg">
            <a:extLst>
              <a:ext uri="{FF2B5EF4-FFF2-40B4-BE49-F238E27FC236}">
                <a16:creationId xmlns:a16="http://schemas.microsoft.com/office/drawing/2014/main" id="{EB012C5F-4509-F446-AE73-7FD4ECCCF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4" y="1752600"/>
            <a:ext cx="74934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DDE278-7B2A-BB41-8D60-3B8C31E92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What is Abnormal Behavior?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8D45D9E-37DE-3D44-8CD7-763541DF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164387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Psychological Dysfunction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Breakdown in cognitive, emotional, or behavioral functioning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Personal Distress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Difficulty performing appropriate and expected roles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Can include psychological and/or physical pain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Deviance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Reaction is outside cultural &amp; social norms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6FA4EAE-33DB-494D-99C4-0F7102B9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ea typeface="ＭＳ Ｐゴシック" panose="020B0600070205080204" pitchFamily="34" charset="-128"/>
              </a:rPr>
              <a:t>Classroom Activity</a:t>
            </a:r>
            <a:r>
              <a:rPr lang="en-US" altLang="en-US" sz="3200">
                <a:ea typeface="ＭＳ Ｐゴシック" panose="020B0600070205080204" pitchFamily="34" charset="-128"/>
              </a:rPr>
              <a:t>: Distinguishing Normal from Abnormal Behavior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C947B-5C55-2147-B978-0FE873EAE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Case # 1: Tom is uncomfortable riding escalators. As a result, Tom avoids using any escalator.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Case #2: Rachel has been caught urinating in the corner of  her bedroom. Is her behavior abnormal?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5A8F-88F7-B342-897E-FBE1F9C8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Uni-Dimensional vs. </a:t>
            </a:r>
            <a:br>
              <a:rPr lang="en-US" dirty="0"/>
            </a:br>
            <a:r>
              <a:rPr lang="en-US" dirty="0"/>
              <a:t>Multi-Dimensional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C71F3-652F-914A-ADEE-0ACEF91A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u="sng" dirty="0">
                <a:ea typeface="ＭＳ Ｐゴシック" panose="020B0600070205080204" pitchFamily="34" charset="-128"/>
              </a:rPr>
              <a:t>Uni-dimensional Models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Explain behavior in terms of a single cause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u="sng" dirty="0">
                <a:ea typeface="ＭＳ Ｐゴシック" panose="020B0600070205080204" pitchFamily="34" charset="-128"/>
              </a:rPr>
              <a:t>Multi-dimensional Models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Interdisciplinary, eclectic, and integrative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Draws upon information from several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9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7CC877E0-E64B-934C-B028-E99F03CAE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Historical Ideas </a:t>
            </a:r>
            <a:br>
              <a:rPr lang="en-US" dirty="0"/>
            </a:br>
            <a:r>
              <a:rPr lang="en-US" dirty="0"/>
              <a:t>about Abnormal Behavior</a:t>
            </a:r>
            <a:endParaRPr lang="en-US" altLang="en-US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ACD53CDA-5212-5742-8A40-CE9D6DA0B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Three Dominant Models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Supernatural – </a:t>
            </a:r>
            <a:r>
              <a:rPr lang="en-US" altLang="en-US" sz="2800" dirty="0">
                <a:ea typeface="ＭＳ Ｐゴシック" panose="020B0600070205080204" pitchFamily="34" charset="-128"/>
              </a:rPr>
              <a:t>outside of ourselves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Biological – </a:t>
            </a:r>
            <a:r>
              <a:rPr lang="en-US" altLang="en-US" sz="2800" dirty="0">
                <a:ea typeface="ＭＳ Ｐゴシック" panose="020B0600070205080204" pitchFamily="34" charset="-128"/>
              </a:rPr>
              <a:t>deals with body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Psychological – </a:t>
            </a:r>
            <a:r>
              <a:rPr lang="en-US" altLang="en-US" sz="2800" dirty="0">
                <a:ea typeface="ＭＳ Ｐゴシック" panose="020B0600070205080204" pitchFamily="34" charset="-128"/>
              </a:rPr>
              <a:t>deals with emotions</a:t>
            </a: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  <p:pic>
        <p:nvPicPr>
          <p:cNvPr id="20484" name="Picture 1028" descr="MCj02949350000[1]">
            <a:extLst>
              <a:ext uri="{FF2B5EF4-FFF2-40B4-BE49-F238E27FC236}">
                <a16:creationId xmlns:a16="http://schemas.microsoft.com/office/drawing/2014/main" id="{995ED45E-0BBB-BE44-AD71-CF2D8F0F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E0D9-AC27-4746-AE34-BBCAD5B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Historical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9379-F566-254F-97D5-CF8AE00F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550988"/>
            <a:ext cx="7313612" cy="4391025"/>
          </a:xfrm>
        </p:spPr>
        <p:txBody>
          <a:bodyPr/>
          <a:lstStyle/>
          <a:p>
            <a:pPr marL="457200" lvl="0" indent="-4572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Hippocrates and Galen</a:t>
            </a:r>
          </a:p>
          <a:p>
            <a:pPr marL="685800" lvl="1" indent="-228600" eaLnBrk="1" hangingPunct="1">
              <a:spcBef>
                <a:spcPts val="400"/>
              </a:spcBef>
              <a:buClr>
                <a:srgbClr val="2DA2BF"/>
              </a:buClr>
              <a:buSzTx/>
              <a:buFont typeface="Verdana" pitchFamily="34" charset="0"/>
              <a:buChar char="◦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Physicians of ancient Greece and Rome who developed treatments derived from medical knowledge </a:t>
            </a:r>
          </a:p>
          <a:p>
            <a:pPr marL="685800" lvl="1" indent="-228600" eaLnBrk="1" hangingPunct="1">
              <a:spcBef>
                <a:spcPts val="400"/>
              </a:spcBef>
              <a:buClr>
                <a:srgbClr val="2DA2BF"/>
              </a:buClr>
              <a:buSzTx/>
              <a:buFont typeface="Verdana" pitchFamily="34" charset="0"/>
              <a:buChar char="◦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4 humors (blood, black bile, yellow bile, phlegm)</a:t>
            </a:r>
          </a:p>
          <a:p>
            <a:pPr marL="457200" lvl="0" indent="-4572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Avicenna</a:t>
            </a:r>
          </a:p>
          <a:p>
            <a:pPr marL="685800" lvl="1" indent="-228600" eaLnBrk="1" hangingPunct="1">
              <a:spcBef>
                <a:spcPts val="400"/>
              </a:spcBef>
              <a:buClr>
                <a:srgbClr val="2DA2BF"/>
              </a:buClr>
              <a:buSzTx/>
              <a:buFont typeface="Verdana" pitchFamily="34" charset="0"/>
              <a:buChar char="◦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Islamic physician in the Middle Ages who helped </a:t>
            </a:r>
            <a:b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</a:b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preserve Greek and Roman learning  </a:t>
            </a:r>
          </a:p>
          <a:p>
            <a:pPr marL="457200" lvl="0" indent="-4572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Pinel</a:t>
            </a:r>
            <a:endParaRPr lang="en-US" sz="2800" kern="1200" dirty="0">
              <a:solidFill>
                <a:prstClr val="black"/>
              </a:solidFill>
              <a:latin typeface="Calibri"/>
              <a:ea typeface="ＭＳ Ｐゴシック" pitchFamily="-100" charset="-128"/>
            </a:endParaRPr>
          </a:p>
          <a:p>
            <a:pPr marL="685800" lvl="1" indent="-228600" eaLnBrk="1" hangingPunct="1">
              <a:spcBef>
                <a:spcPts val="400"/>
              </a:spcBef>
              <a:buClr>
                <a:srgbClr val="2DA2BF"/>
              </a:buClr>
              <a:buSzTx/>
              <a:buFont typeface="Verdana" pitchFamily="34" charset="0"/>
              <a:buChar char="◦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French physician and leader of the moral treatment movement</a:t>
            </a:r>
          </a:p>
          <a:p>
            <a:pPr marL="457200" lvl="0" indent="-4572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Freud</a:t>
            </a:r>
          </a:p>
          <a:p>
            <a:pPr marL="685800" lvl="1" indent="-228600" eaLnBrk="1" hangingPunct="1">
              <a:spcBef>
                <a:spcPts val="400"/>
              </a:spcBef>
              <a:buClr>
                <a:srgbClr val="2DA2BF"/>
              </a:buClr>
              <a:buSzTx/>
              <a:buFont typeface="Verdana" pitchFamily="34" charset="0"/>
              <a:buChar char="◦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  <a:cs typeface="+mn-cs"/>
              </a:rPr>
              <a:t>Developed the first purely psychological model of abnormal behavior (psychoanalysis)</a:t>
            </a:r>
          </a:p>
          <a:p>
            <a:endParaRPr lang="en-US" dirty="0"/>
          </a:p>
        </p:txBody>
      </p:sp>
      <p:pic>
        <p:nvPicPr>
          <p:cNvPr id="4" name="Picture 2" descr="Image result">
            <a:extLst>
              <a:ext uri="{FF2B5EF4-FFF2-40B4-BE49-F238E27FC236}">
                <a16:creationId xmlns:a16="http://schemas.microsoft.com/office/drawing/2014/main" id="{552CF2EC-05C2-F74D-99E4-5C13C00A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584960" cy="12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Cj02339840000[1]">
            <a:extLst>
              <a:ext uri="{FF2B5EF4-FFF2-40B4-BE49-F238E27FC236}">
                <a16:creationId xmlns:a16="http://schemas.microsoft.com/office/drawing/2014/main" id="{C82AA8E1-547F-E74B-9C65-F4DE8F99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3" y="213550"/>
            <a:ext cx="24082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13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68A1D68-DAC8-BE4F-8F9A-0A674A05F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457200"/>
            <a:ext cx="7313612" cy="917575"/>
          </a:xfrm>
        </p:spPr>
        <p:txBody>
          <a:bodyPr/>
          <a:lstStyle/>
          <a:p>
            <a:pPr eaLnBrk="1" hangingPunct="1"/>
            <a:r>
              <a:rPr lang="en-US" dirty="0"/>
              <a:t>The Supernatural Model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2FA86DB-B589-6640-8BA7-DAA821CB7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Deviant Behavior as a Battle of “Good” vs. Evil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Caused by demonic possession, witchcraft, sorcery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Treatments included exorcism, torture, beatings, and crude surgeries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Enlightened view – </a:t>
            </a:r>
            <a:r>
              <a:rPr lang="en-US" altLang="en-US" sz="2400">
                <a:ea typeface="ＭＳ Ｐゴシック" panose="020B0600070205080204" pitchFamily="34" charset="-128"/>
              </a:rPr>
              <a:t>natural and treatable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The Moon and the Stars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Paracelsus and lunacy</a:t>
            </a:r>
            <a:r>
              <a:rPr lang="en-US" altLang="en-US" sz="3800" b="1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2532" name="Picture 4" descr="MMj02827620000[1]">
            <a:extLst>
              <a:ext uri="{FF2B5EF4-FFF2-40B4-BE49-F238E27FC236}">
                <a16:creationId xmlns:a16="http://schemas.microsoft.com/office/drawing/2014/main" id="{7A930EBE-D204-CE4E-8EED-9804A00EA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376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3DEF-6A01-8A46-AF19-E5E50495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dirty="0"/>
              <a:t>The Biological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622B-8DA8-B34F-A34D-A611205C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en-US" sz="2800" kern="1200" dirty="0">
                <a:solidFill>
                  <a:srgbClr val="DA1F28"/>
                </a:solidFill>
                <a:latin typeface="Calibri"/>
                <a:ea typeface="ＭＳ Ｐゴシック" pitchFamily="-100" charset="-128"/>
              </a:rPr>
              <a:t>View mental illness as being a result of a malfunction in the body (i.e. issue with brain anatomy or chemistry)</a:t>
            </a:r>
          </a:p>
          <a:p>
            <a:pPr marL="514350" lvl="0" indent="-51435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Any event or substance that affects the nervous system also affects thinking and behavior</a:t>
            </a:r>
          </a:p>
          <a:p>
            <a:pPr marL="514350" lvl="0" indent="-51435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ＭＳ Ｐゴシック" pitchFamily="-100" charset="-128"/>
              </a:rPr>
              <a:t>Biological treatments for mental disorders aim to change a client’s physical condition in order to change thinking and behavior</a:t>
            </a:r>
          </a:p>
        </p:txBody>
      </p:sp>
      <p:pic>
        <p:nvPicPr>
          <p:cNvPr id="4" name="Picture 3" descr="MCj03479470000[1]">
            <a:extLst>
              <a:ext uri="{FF2B5EF4-FFF2-40B4-BE49-F238E27FC236}">
                <a16:creationId xmlns:a16="http://schemas.microsoft.com/office/drawing/2014/main" id="{2AC262B3-C65B-F743-86DE-746AB021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090"/>
            <a:ext cx="1609217" cy="13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65063B0-DF6D-7640-A08F-65472AA9F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Psychological Perspective: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Psychoanalytic Theory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54D37B2-AA7B-184C-9EA6-8FE567310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Freudian Theory of the Structure and Function of the Mind (Id, Ego, Superego)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Defense mechanisms (denial, displacement, projection, rationalization, reaction formation, repression, sublimation)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Neo-Freudians – Anna Freud, Carl Jung, Alfred Adler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  <p:pic>
        <p:nvPicPr>
          <p:cNvPr id="32772" name="Picture 4" descr="MMj02828520000[1]">
            <a:extLst>
              <a:ext uri="{FF2B5EF4-FFF2-40B4-BE49-F238E27FC236}">
                <a16:creationId xmlns:a16="http://schemas.microsoft.com/office/drawing/2014/main" id="{05D4B385-C99E-EA48-992B-6FCD2D96A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4" y="5332413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563</TotalTime>
  <Words>460</Words>
  <Application>Microsoft Macintosh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Verdana</vt:lpstr>
      <vt:lpstr>ＭＳ Ｐゴシック</vt:lpstr>
      <vt:lpstr>Arial</vt:lpstr>
      <vt:lpstr>Wingdings</vt:lpstr>
      <vt:lpstr>Times</vt:lpstr>
      <vt:lpstr>Times New Roman</vt:lpstr>
      <vt:lpstr>Eclipse</vt:lpstr>
      <vt:lpstr>PowerPoint Presentation</vt:lpstr>
      <vt:lpstr>What is Abnormal Behavior?</vt:lpstr>
      <vt:lpstr>Classroom Activity: Distinguishing Normal from Abnormal Behavior</vt:lpstr>
      <vt:lpstr>Uni-Dimensional vs.  Multi-Dimensional Models</vt:lpstr>
      <vt:lpstr>Historical Ideas  about Abnormal Behavior</vt:lpstr>
      <vt:lpstr>Key Historical Figures</vt:lpstr>
      <vt:lpstr>The Supernatural Model</vt:lpstr>
      <vt:lpstr>The Biological Model</vt:lpstr>
      <vt:lpstr>The Psychological Perspective: Psychoanalytic Theory</vt:lpstr>
      <vt:lpstr>The Psychological Perspective: Humanistic Theory</vt:lpstr>
      <vt:lpstr>The Psychological Perspective: Behavioral Model</vt:lpstr>
      <vt:lpstr>The Psychological Perspective: Sociocultural Model</vt:lpstr>
      <vt:lpstr>Mental Health Professions</vt:lpstr>
    </vt:vector>
  </TitlesOfParts>
  <Company>Words &amp; Images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Durand and Barlow Chapter 1:  Abnormal Behavior in Historical Context</dc:title>
  <dc:creator>Brynn Cobb</dc:creator>
  <cp:lastModifiedBy>ambergilewski@gmail.com</cp:lastModifiedBy>
  <cp:revision>80</cp:revision>
  <dcterms:created xsi:type="dcterms:W3CDTF">2002-10-30T20:26:33Z</dcterms:created>
  <dcterms:modified xsi:type="dcterms:W3CDTF">2019-09-02T02:07:52Z</dcterms:modified>
</cp:coreProperties>
</file>