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5"/>
  </p:notesMasterIdLst>
  <p:sldIdLst>
    <p:sldId id="256" r:id="rId2"/>
    <p:sldId id="282" r:id="rId3"/>
    <p:sldId id="261" r:id="rId4"/>
    <p:sldId id="264" r:id="rId5"/>
    <p:sldId id="265" r:id="rId6"/>
    <p:sldId id="281" r:id="rId7"/>
    <p:sldId id="269" r:id="rId8"/>
    <p:sldId id="284" r:id="rId9"/>
    <p:sldId id="273" r:id="rId10"/>
    <p:sldId id="286" r:id="rId11"/>
    <p:sldId id="289" r:id="rId12"/>
    <p:sldId id="258" r:id="rId13"/>
    <p:sldId id="25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charset="0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charset="0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charset="0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charset="0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charset="0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7897" autoAdjust="0"/>
  </p:normalViewPr>
  <p:slideViewPr>
    <p:cSldViewPr>
      <p:cViewPr varScale="1">
        <p:scale>
          <a:sx n="100" d="100"/>
          <a:sy n="100" d="100"/>
        </p:scale>
        <p:origin x="7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08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1A103F18-967A-D842-BEFC-5A12D468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3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8D2773F2-50C5-3142-98EA-B9F8E4CE3945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1750"/>
            <a:ext cx="4572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505200"/>
            <a:ext cx="6477000" cy="5638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17271FA2-6869-2C4A-B3F8-977FA995B8FA}" type="slidenum">
              <a:rPr lang="en-US" sz="1200">
                <a:latin typeface="Arial" charset="0"/>
                <a:cs typeface="Arial" charset="0"/>
              </a:rPr>
              <a:pPr eaLnBrk="1" hangingPunct="1"/>
              <a:t>10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304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09600" y="3810000"/>
            <a:ext cx="5562600" cy="464820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03F18-967A-D842-BEFC-5A12D468C8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51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B45E07CE-4006-B44A-9FD1-548053130B2A}" type="slidenum">
              <a:rPr lang="en-US" sz="1200">
                <a:latin typeface="Arial" charset="0"/>
              </a:rPr>
              <a:pPr eaLnBrk="1" hangingPunct="1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0"/>
            <a:ext cx="4572000" cy="34290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352800"/>
            <a:ext cx="6705600" cy="5791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sz="105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128193B4-2F3A-6843-B206-0866E3347968}" type="slidenum">
              <a:rPr lang="en-US" sz="1200">
                <a:latin typeface="Arial" charset="0"/>
              </a:rPr>
              <a:pPr eaLnBrk="1" hangingPunct="1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sz="1000" i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0"/>
            <a:ext cx="4572000" cy="34290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3505200"/>
            <a:ext cx="65532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CF2C137-8360-5B48-B0CF-B25D0FEFC699}" type="slidenum">
              <a:rPr lang="en-US" sz="1200">
                <a:latin typeface="Arial" charset="0"/>
              </a:rPr>
              <a:pPr eaLnBrk="1" hangingPunct="1"/>
              <a:t>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B28791B0-5D96-BB48-82DB-042B7D8BB138}" type="slidenum">
              <a:rPr lang="en-US" sz="1200">
                <a:latin typeface="Arial" charset="0"/>
              </a:rPr>
              <a:pPr eaLnBrk="1" hangingPunct="1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9525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5867400" cy="5715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en-US" u="sng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732A42FA-4B8F-E546-8EED-429CE4C59343}" type="slidenum">
              <a:rPr lang="en-US" sz="1200">
                <a:latin typeface="Arial" charset="0"/>
              </a:rPr>
              <a:pPr eaLnBrk="1" hangingPunct="1"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0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505200"/>
            <a:ext cx="6324600" cy="5638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US" dirty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164B3B2-F886-0949-A087-3C7910B74849}" type="slidenum">
              <a:rPr lang="en-US" sz="1200">
                <a:latin typeface="Arial" charset="0"/>
              </a:rPr>
              <a:pPr eaLnBrk="1" hangingPunct="1"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429000"/>
            <a:ext cx="6477000" cy="55626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 </a:t>
            </a:r>
            <a:endParaRPr lang="en-US" b="1" i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EAA0DE3A-525B-0D40-B7BE-CA6993DD8693}" type="slidenum">
              <a:rPr lang="en-US" sz="1200">
                <a:latin typeface="Arial" charset="0"/>
                <a:cs typeface="Arial" charset="0"/>
              </a:rPr>
              <a:pPr eaLnBrk="1" hangingPunct="1"/>
              <a:t>6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47C525E0-C8C7-EC43-A09D-D08C908D0679}" type="slidenum">
              <a:rPr lang="en-US" sz="1200">
                <a:latin typeface="Arial" charset="0"/>
              </a:rPr>
              <a:pPr eaLnBrk="1" hangingPunct="1"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0"/>
            <a:ext cx="4572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6324600" cy="5638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89DD291-2892-B042-B741-4A624EC899D8}" type="slidenum">
              <a:rPr lang="en-US" sz="1200">
                <a:latin typeface="Arial" charset="0"/>
              </a:rPr>
              <a:pPr eaLnBrk="1" hangingPunct="1"/>
              <a:t>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charset="0"/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F557B60A-FE3A-384D-B343-D468D929BFA3}" type="slidenum">
              <a:rPr lang="en-US" sz="1200">
                <a:latin typeface="Arial" charset="0"/>
              </a:rPr>
              <a:pPr eaLnBrk="1" hangingPunct="1"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28575"/>
            <a:ext cx="4572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6858000" cy="5715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3585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6903-B1FA-7D4B-A52A-37BF2BEF9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F593-E94C-014D-ADDD-E41F2251C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0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255D-079A-994D-A759-B97282E2D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13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9A0C1-F6DA-7B41-8A7C-29279F5AF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0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1E5E8-E45E-F747-A9C7-F8F8CDAF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6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FF952-D4F0-5845-884E-E94DBA642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0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F7CEB-517C-CE4B-8C98-726414A56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6D5F3-F31F-9D45-96E9-85338DF02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3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90C2-E0CC-A04C-AFEB-9E002D81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65DD6-77B0-8544-B3F3-A65653E21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1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1D81-4CBE-4848-96E2-939023C10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9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91EBB-AD15-7049-88EF-8822E3656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6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481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3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83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buFont typeface="Wingdings" charset="2"/>
                <a:buNone/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3483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3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2AFE54-2467-4D43-AFA8-148AD7126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MCj042813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14600"/>
            <a:ext cx="24384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261D04"/>
                </a:solidFill>
                <a:latin typeface="Arial" charset="0"/>
              </a:rPr>
              <a:t>Unit 12 </a:t>
            </a:r>
            <a:br>
              <a:rPr lang="en-US" sz="4000" dirty="0">
                <a:solidFill>
                  <a:srgbClr val="261D04"/>
                </a:solidFill>
                <a:latin typeface="Arial" charset="0"/>
              </a:rPr>
            </a:br>
            <a:r>
              <a:rPr lang="en-US" sz="4000" dirty="0">
                <a:solidFill>
                  <a:srgbClr val="261D04"/>
                </a:solidFill>
                <a:latin typeface="Arial" charset="0"/>
              </a:rPr>
              <a:t>Personality</a:t>
            </a:r>
            <a:endParaRPr lang="en-US" dirty="0">
              <a:solidFill>
                <a:srgbClr val="261D04"/>
              </a:solidFill>
              <a:latin typeface="Arial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029200"/>
            <a:ext cx="6400800" cy="1447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1800" dirty="0">
                <a:solidFill>
                  <a:srgbClr val="261D04"/>
                </a:solidFill>
                <a:latin typeface="Verdana" charset="0"/>
              </a:rPr>
              <a:t>Amber </a:t>
            </a:r>
            <a:r>
              <a:rPr lang="en-US" sz="1800" dirty="0" err="1">
                <a:solidFill>
                  <a:srgbClr val="261D04"/>
                </a:solidFill>
                <a:latin typeface="Verdana" charset="0"/>
              </a:rPr>
              <a:t>Gilewski</a:t>
            </a:r>
            <a:endParaRPr lang="en-US" sz="1800" dirty="0">
              <a:solidFill>
                <a:srgbClr val="261D04"/>
              </a:solidFill>
              <a:latin typeface="Verdana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1800" dirty="0">
                <a:solidFill>
                  <a:srgbClr val="261D04"/>
                </a:solidFill>
                <a:latin typeface="Verdana" charset="0"/>
              </a:rPr>
              <a:t>Tompkins Cortland Community College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261D04"/>
                </a:solidFill>
                <a:latin typeface="Arial" charset="0"/>
              </a:rPr>
              <a:t>The Sociocultural Perspective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</a:rPr>
              <a:t>Considers aspects of culture, race, gender, economics, etc.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</a:rPr>
              <a:t>Individualist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Define self in terms of personal identities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Give priority to personal goals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</a:rPr>
              <a:t>Collectivist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Define self in terms of groups to which you belongs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Give priority to the group</a:t>
            </a:r>
            <a:r>
              <a:rPr lang="ja-JP" altLang="en-US" sz="24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’</a:t>
            </a:r>
            <a:r>
              <a:rPr lang="en-US" sz="24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s goals</a:t>
            </a:r>
          </a:p>
          <a:p>
            <a:pPr marL="457200" lvl="1" indent="0" eaLnBrk="1" hangingPunct="1">
              <a:buNone/>
              <a:defRPr/>
            </a:pPr>
            <a:endParaRPr lang="en-US" sz="2400" dirty="0">
              <a:latin typeface="Verdana" charset="0"/>
              <a:ea typeface="ＭＳ Ｐゴシック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sz="2400" dirty="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61D04"/>
                </a:solidFill>
              </a:rPr>
              <a:t>Is Genetics Destiny?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61D04"/>
                </a:solidFill>
              </a:rPr>
              <a:t>Behavioral genetics</a:t>
            </a:r>
          </a:p>
          <a:p>
            <a:r>
              <a:rPr lang="en-US" dirty="0">
                <a:solidFill>
                  <a:srgbClr val="261D04"/>
                </a:solidFill>
              </a:rPr>
              <a:t>Family, twin, and adoptive studies</a:t>
            </a:r>
          </a:p>
          <a:p>
            <a:r>
              <a:rPr lang="en-US" dirty="0">
                <a:solidFill>
                  <a:srgbClr val="261D04"/>
                </a:solidFill>
              </a:rPr>
              <a:t>Heritability</a:t>
            </a:r>
          </a:p>
          <a:p>
            <a:r>
              <a:rPr lang="en-US" dirty="0">
                <a:solidFill>
                  <a:srgbClr val="261D04"/>
                </a:solidFill>
              </a:rPr>
              <a:t>Shared and non-shared environmental factors</a:t>
            </a:r>
          </a:p>
          <a:p>
            <a:r>
              <a:rPr lang="en-US" dirty="0">
                <a:solidFill>
                  <a:srgbClr val="261D04"/>
                </a:solidFill>
              </a:rPr>
              <a:t>Unknown environmental factors (non-shared) seem to have the largest impact on personality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62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261D04"/>
                </a:solidFill>
                <a:latin typeface="Arial" charset="0"/>
              </a:rPr>
              <a:t>Types of Personality Tests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u="sng" dirty="0">
                <a:solidFill>
                  <a:srgbClr val="261D04"/>
                </a:solidFill>
                <a:effectLst/>
                <a:latin typeface="Verdana" charset="0"/>
              </a:rPr>
              <a:t>Self report inventories/Objective tests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MMPI 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(Minnesota Multiphasic Personality Inventory) – designed to assess disorders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The 16PF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– measures basic dimensions of personality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NEO Personality Inventory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– measures </a:t>
            </a:r>
            <a:r>
              <a:rPr lang="ja-JP" altLang="en-US" sz="2400">
                <a:solidFill>
                  <a:srgbClr val="261D04"/>
                </a:solidFill>
                <a:effectLst/>
                <a:latin typeface="Verdana" charset="0"/>
              </a:rPr>
              <a:t>“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Big Five</a:t>
            </a:r>
            <a:r>
              <a:rPr lang="ja-JP" altLang="en-US" sz="2400">
                <a:solidFill>
                  <a:srgbClr val="261D04"/>
                </a:solidFill>
                <a:effectLst/>
                <a:latin typeface="Verdana" charset="0"/>
              </a:rPr>
              <a:t>”</a:t>
            </a:r>
            <a:endParaRPr lang="en-US" sz="2400" dirty="0">
              <a:solidFill>
                <a:srgbClr val="261D04"/>
              </a:solidFill>
              <a:latin typeface="Verdana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u="sng" dirty="0">
                <a:solidFill>
                  <a:srgbClr val="261D04"/>
                </a:solidFill>
                <a:effectLst/>
                <a:latin typeface="Verdana" charset="0"/>
              </a:rPr>
              <a:t>Problems with self report tests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Deliberate deception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Social desirability bias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Response sets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None/>
              <a:defRPr/>
            </a:pPr>
            <a:endParaRPr lang="en-US" sz="2400" dirty="0">
              <a:effectLst/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Verdana" charset="0"/>
              <a:buNone/>
              <a:defRPr/>
            </a:pPr>
            <a:endParaRPr lang="en-US" sz="2400" dirty="0">
              <a:effectLst/>
              <a:latin typeface="Verdana" charset="0"/>
            </a:endParaRP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None/>
              <a:defRPr/>
            </a:pPr>
            <a:endParaRPr lang="en-US" sz="2400" dirty="0">
              <a:effectLst/>
              <a:latin typeface="Verdana" charset="0"/>
            </a:endParaRPr>
          </a:p>
        </p:txBody>
      </p:sp>
      <p:pic>
        <p:nvPicPr>
          <p:cNvPr id="48131" name="Picture 5" descr="MCED00253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5652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261D04"/>
                </a:solidFill>
                <a:latin typeface="Arial" charset="0"/>
              </a:rPr>
              <a:t>Types of Personality Tests </a:t>
            </a:r>
            <a:br>
              <a:rPr lang="en-US" sz="4000" dirty="0">
                <a:solidFill>
                  <a:srgbClr val="261D04"/>
                </a:solidFill>
                <a:latin typeface="Arial" charset="0"/>
              </a:rPr>
            </a:br>
            <a:r>
              <a:rPr lang="en-US" sz="4000" dirty="0">
                <a:solidFill>
                  <a:srgbClr val="261D04"/>
                </a:solidFill>
                <a:latin typeface="Arial" charset="0"/>
              </a:rPr>
              <a:t>(continued)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u="sng" dirty="0">
                <a:solidFill>
                  <a:srgbClr val="261D04"/>
                </a:solidFill>
                <a:effectLst/>
                <a:latin typeface="Verdana" charset="0"/>
              </a:rPr>
              <a:t>Projective Tests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Rorschach test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TAT (Thematic Apperception Test)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Menninger Word Association Test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Rotter Incomplete Sentence Blank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Draw-a-Person Test</a:t>
            </a:r>
            <a:endParaRPr lang="en-US" sz="2400" u="sng" dirty="0">
              <a:solidFill>
                <a:srgbClr val="261D04"/>
              </a:solidFill>
              <a:effectLst/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u="sng" dirty="0">
                <a:solidFill>
                  <a:srgbClr val="261D04"/>
                </a:solidFill>
                <a:effectLst/>
                <a:latin typeface="Verdana" charset="0"/>
              </a:rPr>
              <a:t>Pros &amp; Cons of Projective Tests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+ less deception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+ may bring up unconscious processes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- questionable reliability and validity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- too subjective for scoring</a:t>
            </a: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Char char="•"/>
            </a:pPr>
            <a:endParaRPr lang="en-US" sz="2400" dirty="0">
              <a:effectLst/>
              <a:latin typeface="Verdana" charset="0"/>
            </a:endParaRPr>
          </a:p>
          <a:p>
            <a:pPr eaLnBrk="1" hangingPunct="1">
              <a:lnSpc>
                <a:spcPct val="90000"/>
              </a:lnSpc>
              <a:buClr>
                <a:srgbClr val="261D04"/>
              </a:buClr>
              <a:buFontTx/>
              <a:buNone/>
            </a:pPr>
            <a:endParaRPr lang="en-US" sz="2400" dirty="0">
              <a:effectLst/>
              <a:latin typeface="Verdana" charset="0"/>
            </a:endParaRPr>
          </a:p>
        </p:txBody>
      </p:sp>
      <p:pic>
        <p:nvPicPr>
          <p:cNvPr id="50179" name="Picture 6" descr="MPj034177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0"/>
            <a:ext cx="19034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261D04"/>
                </a:solidFill>
                <a:latin typeface="Arial" charset="0"/>
              </a:rPr>
              <a:t>The Trait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lvl="1" eaLnBrk="1" hangingPunct="1">
              <a:buFontTx/>
              <a:buBlip>
                <a:blip r:embed="rId3"/>
              </a:buBlip>
              <a:defRPr/>
            </a:pPr>
            <a:r>
              <a:rPr lang="en-US" sz="2000" b="1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Hippocrates (ca. 460-377 BCE) </a:t>
            </a:r>
            <a:r>
              <a:rPr lang="en-US" sz="20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– four humors</a:t>
            </a:r>
            <a:endParaRPr lang="en-US" sz="2000" b="1" dirty="0">
              <a:solidFill>
                <a:srgbClr val="261D04"/>
              </a:solidFill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Blip>
                <a:blip r:embed="rId3"/>
              </a:buBlip>
              <a:defRPr/>
            </a:pP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Gordon Allport 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(1937) – thousands of traits</a:t>
            </a:r>
            <a:endParaRPr lang="en-US" sz="2000" b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Blip>
                <a:blip r:embed="rId3"/>
              </a:buBlip>
              <a:defRPr/>
            </a:pP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Raymond Cattell 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(50s &amp; 60s)</a:t>
            </a: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–</a:t>
            </a: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The 16PF</a:t>
            </a:r>
          </a:p>
          <a:p>
            <a:pPr lvl="1" eaLnBrk="1" hangingPunct="1">
              <a:buFontTx/>
              <a:buBlip>
                <a:blip r:embed="rId3"/>
              </a:buBlip>
              <a:defRPr/>
            </a:pP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Hans Eysenck 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(1985) – introversion/extroversion 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					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stability/instability (neuroticism)</a:t>
            </a:r>
            <a:endParaRPr lang="en-US" sz="2000" b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Blip>
                <a:blip r:embed="rId3"/>
              </a:buBlip>
              <a:defRPr/>
            </a:pP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McCrae &amp; Costa 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(1987-2003) – </a:t>
            </a:r>
            <a:r>
              <a:rPr lang="ja-JP" altLang="en-US" sz="200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“</a:t>
            </a: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Big Five</a:t>
            </a:r>
            <a:r>
              <a:rPr lang="ja-JP" altLang="en-US" sz="200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”</a:t>
            </a:r>
            <a:endParaRPr lang="en-US" sz="2000" b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261D04"/>
                </a:solidFill>
                <a:effectLst/>
                <a:latin typeface="Verdana" charset="0"/>
              </a:rPr>
              <a:t>The Five-Factor Model</a:t>
            </a:r>
            <a:r>
              <a:rPr lang="en-US" sz="2000" b="1" dirty="0">
                <a:solidFill>
                  <a:srgbClr val="261D04"/>
                </a:solidFill>
                <a:latin typeface="Verdana" charset="0"/>
              </a:rPr>
              <a:t> </a:t>
            </a:r>
            <a:endParaRPr lang="en-US" sz="2000" dirty="0">
              <a:solidFill>
                <a:srgbClr val="261D04"/>
              </a:solidFill>
              <a:latin typeface="Verdana" charset="0"/>
            </a:endParaRPr>
          </a:p>
          <a:p>
            <a:pPr lvl="1" eaLnBrk="1" hangingPunct="1">
              <a:defRPr/>
            </a:pP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Extraversion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Neuroticism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Openness to experience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Agreeableness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Conscientiousness</a:t>
            </a:r>
          </a:p>
          <a:p>
            <a:pPr eaLnBrk="1" hangingPunct="1">
              <a:defRPr/>
            </a:pPr>
            <a:endParaRPr lang="en-US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261D04"/>
                </a:solidFill>
                <a:latin typeface="Arial" charset="0"/>
              </a:rPr>
              <a:t>Psychodynamic Approaches</a:t>
            </a:r>
            <a:r>
              <a:rPr lang="en-US" dirty="0">
                <a:solidFill>
                  <a:srgbClr val="261D04"/>
                </a:solidFill>
                <a:latin typeface="Arial" charset="0"/>
              </a:rPr>
              <a:t>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Freud</a:t>
            </a:r>
            <a:r>
              <a:rPr lang="ja-JP" altLang="en-US" sz="2400" b="1">
                <a:solidFill>
                  <a:srgbClr val="261D04"/>
                </a:solidFill>
                <a:effectLst/>
                <a:latin typeface="Verdana" charset="0"/>
              </a:rPr>
              <a:t>’</a:t>
            </a:r>
            <a:r>
              <a:rPr lang="en-US" altLang="ja-JP" sz="2400" b="1" dirty="0">
                <a:solidFill>
                  <a:srgbClr val="261D04"/>
                </a:solidFill>
                <a:effectLst/>
                <a:latin typeface="Verdana" charset="0"/>
              </a:rPr>
              <a:t>s psychoanalytic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Structure of personality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Id</a:t>
            </a: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– reduces tension created by primitive drives; ruled by </a:t>
            </a:r>
            <a:r>
              <a:rPr lang="en-US" i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Pleasure principle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endParaRPr lang="en-US" b="1" i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Ego</a:t>
            </a: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– mediates between Id and outside world; ruled by </a:t>
            </a:r>
            <a:r>
              <a:rPr lang="en-US" i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Reality principle</a:t>
            </a: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; uses defense mechanisms</a:t>
            </a:r>
            <a:endParaRPr lang="en-US" i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endParaRPr lang="en-US" b="1" i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Superego</a:t>
            </a: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– morality based on society and authority figures; deals with </a:t>
            </a:r>
            <a:r>
              <a:rPr lang="en-US" i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conscience </a:t>
            </a: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and </a:t>
            </a:r>
            <a:r>
              <a:rPr lang="en-US" i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ego-ideal</a:t>
            </a:r>
            <a:endParaRPr lang="en-US" b="1" i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i="1" dirty="0">
              <a:effectLst/>
              <a:latin typeface="Verdana" charset="0"/>
            </a:endParaRPr>
          </a:p>
        </p:txBody>
      </p:sp>
      <p:pic>
        <p:nvPicPr>
          <p:cNvPr id="21507" name="Picture 4" descr="MMj0283495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609600"/>
            <a:ext cx="1695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 descr="MMj0283493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4398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261D04"/>
                </a:solidFill>
                <a:latin typeface="Arial" charset="0"/>
              </a:rPr>
              <a:t>Freud</a:t>
            </a:r>
            <a:r>
              <a:rPr lang="ja-JP" altLang="en-US" sz="4000">
                <a:solidFill>
                  <a:srgbClr val="261D04"/>
                </a:solidFill>
                <a:latin typeface="Arial" charset="0"/>
              </a:rPr>
              <a:t>’</a:t>
            </a:r>
            <a:r>
              <a:rPr lang="en-US" sz="4000" dirty="0">
                <a:solidFill>
                  <a:srgbClr val="261D04"/>
                </a:solidFill>
                <a:latin typeface="Arial" charset="0"/>
              </a:rPr>
              <a:t>s Stage Approach to Personality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Oral stage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(birth–1 year) – mouth is pleasure center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Anal stage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(2-3 years) – pleasure center focused on anus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Phallic stage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(4-5 years) – pleasure focused on genitals</a:t>
            </a:r>
          </a:p>
          <a:p>
            <a:pPr eaLnBrk="1" hangingPunct="1">
              <a:lnSpc>
                <a:spcPct val="80000"/>
              </a:lnSpc>
              <a:buClr>
                <a:srgbClr val="261D04"/>
              </a:buClr>
              <a:buFontTx/>
              <a:buChar char="•"/>
              <a:defRPr/>
            </a:pPr>
            <a:r>
              <a:rPr lang="en-US" sz="2400" i="1" dirty="0">
                <a:solidFill>
                  <a:srgbClr val="261D04"/>
                </a:solidFill>
                <a:effectLst/>
                <a:latin typeface="Verdana" charset="0"/>
              </a:rPr>
              <a:t>Oedipal conflict, castration anxiety, identification, Electra complex &amp; penis envy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issues at this point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Latency period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(6 years – adolescence) – sexual interest is dormant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Genital stage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</a:rPr>
              <a:t> (adolescence into adulthood) – mature sexual behavior</a:t>
            </a:r>
          </a:p>
          <a:p>
            <a:pPr eaLnBrk="1" hangingPunct="1">
              <a:lnSpc>
                <a:spcPct val="80000"/>
              </a:lnSpc>
              <a:buClr>
                <a:srgbClr val="261D04"/>
              </a:buClr>
              <a:buFontTx/>
              <a:buNone/>
              <a:defRPr/>
            </a:pPr>
            <a:endParaRPr lang="en-US" sz="2400" dirty="0">
              <a:effectLst/>
              <a:latin typeface="Verdana" charset="0"/>
            </a:endParaRPr>
          </a:p>
          <a:p>
            <a:pPr eaLnBrk="1" hangingPunct="1">
              <a:lnSpc>
                <a:spcPct val="80000"/>
              </a:lnSpc>
              <a:buClr>
                <a:srgbClr val="261D04"/>
              </a:buClr>
              <a:buFontTx/>
              <a:buNone/>
              <a:defRPr/>
            </a:pPr>
            <a:endParaRPr lang="en-US" sz="2400" dirty="0">
              <a:latin typeface="Verdana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>
              <a:latin typeface="Verdana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700" dirty="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600" dirty="0">
                <a:latin typeface="Verdana" charset="0"/>
              </a:rPr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600" dirty="0">
              <a:latin typeface="Verdana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600" dirty="0">
              <a:latin typeface="Verdana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600" dirty="0">
              <a:latin typeface="Verdana" charset="0"/>
            </a:endParaRPr>
          </a:p>
        </p:txBody>
      </p:sp>
      <p:pic>
        <p:nvPicPr>
          <p:cNvPr id="23555" name="Picture 7" descr="MCj03975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54638"/>
            <a:ext cx="1524000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261D04"/>
                </a:solidFill>
                <a:latin typeface="Arial" charset="0"/>
              </a:rPr>
              <a:t>Neo-Freudians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Carl Jung: Analytical Psychology</a:t>
            </a:r>
            <a:endParaRPr lang="en-US" sz="2400" dirty="0">
              <a:solidFill>
                <a:srgbClr val="261D04"/>
              </a:solidFill>
              <a:effectLst/>
              <a:latin typeface="Verdana" charset="0"/>
            </a:endParaRPr>
          </a:p>
          <a:p>
            <a:pPr lvl="1" eaLnBrk="1" hangingPunct="1"/>
            <a:r>
              <a:rPr lang="en-US" sz="2400" i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Personal unconscious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– not within our awareness</a:t>
            </a:r>
          </a:p>
          <a:p>
            <a:pPr lvl="1" eaLnBrk="1" hangingPunct="1"/>
            <a:r>
              <a:rPr lang="en-US" sz="2400" i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Collective unconscious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– inherited memory traces from the past; common to all people (i.e. love for mother, fear of snakes, etc.)</a:t>
            </a:r>
          </a:p>
          <a:p>
            <a:pPr eaLnBrk="1" hangingPunct="1"/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Alfred Adler: Individual Psychology</a:t>
            </a:r>
            <a:endParaRPr lang="en-US" sz="2400" dirty="0">
              <a:solidFill>
                <a:srgbClr val="261D04"/>
              </a:solidFill>
              <a:effectLst/>
              <a:latin typeface="Verdana" charset="0"/>
            </a:endParaRPr>
          </a:p>
          <a:p>
            <a:pPr lvl="1" eaLnBrk="1" hangingPunct="1"/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Striving for superiority - quest for self-improvement</a:t>
            </a:r>
          </a:p>
          <a:p>
            <a:pPr lvl="1" eaLnBrk="1" hangingPunct="1"/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Compensation - overcoming inferiority</a:t>
            </a:r>
          </a:p>
          <a:p>
            <a:pPr lvl="1" eaLnBrk="1" hangingPunct="1"/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Inferiority complex/ overcompensation</a:t>
            </a:r>
          </a:p>
          <a:p>
            <a:pPr lvl="1" eaLnBrk="1" hangingPunct="1"/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Birth order – affects how parents treat their children</a:t>
            </a:r>
          </a:p>
          <a:p>
            <a:pPr lvl="1" eaLnBrk="1" hangingPunct="1"/>
            <a:endParaRPr lang="en-US" sz="2400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i="1" dirty="0">
              <a:effectLst/>
              <a:latin typeface="Verdana" charset="0"/>
            </a:endParaRPr>
          </a:p>
        </p:txBody>
      </p:sp>
      <p:pic>
        <p:nvPicPr>
          <p:cNvPr id="25603" name="Picture 11" descr="MCj036421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533400"/>
            <a:ext cx="16160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261D04"/>
                </a:solidFill>
                <a:latin typeface="Arial" charset="0"/>
              </a:rPr>
              <a:t>More Neo-Freudians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261D04"/>
                </a:solidFill>
                <a:latin typeface="Verdana" charset="0"/>
              </a:rPr>
              <a:t>Karen Horney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Argued girls do not feel inferior to boys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Social relationships are more important than unconscious sexual and aggressive impulses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261D04"/>
                </a:solidFill>
                <a:latin typeface="Verdana" charset="0"/>
              </a:rPr>
              <a:t>Erik Erikson – Psychosocial Development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Eight stages named for traits that should develop at each stage</a:t>
            </a:r>
            <a:endParaRPr lang="en-US" sz="2400" dirty="0">
              <a:solidFill>
                <a:srgbClr val="261D04"/>
              </a:solidFill>
              <a:latin typeface="Verdana" charset="0"/>
              <a:ea typeface="ＭＳ Ｐゴシック" charset="0"/>
            </a:endParaRPr>
          </a:p>
        </p:txBody>
      </p:sp>
      <p:pic>
        <p:nvPicPr>
          <p:cNvPr id="27651" name="Picture 4" descr="MCBD05515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38" y="5105400"/>
            <a:ext cx="16303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261D04"/>
                </a:solidFill>
                <a:latin typeface="Arial" charset="0"/>
              </a:rPr>
              <a:t>Learning-Theory Perspectives:</a:t>
            </a:r>
            <a:br>
              <a:rPr lang="en-US" sz="4000" dirty="0">
                <a:solidFill>
                  <a:srgbClr val="261D04"/>
                </a:solidFill>
                <a:latin typeface="Arial" charset="0"/>
              </a:rPr>
            </a:br>
            <a:r>
              <a:rPr lang="en-US" sz="4000" dirty="0">
                <a:solidFill>
                  <a:srgbClr val="261D04"/>
                </a:solidFill>
                <a:latin typeface="Arial" charset="0"/>
              </a:rPr>
              <a:t>Behaviorism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261D04"/>
                </a:solidFill>
                <a:latin typeface="Verdana" charset="0"/>
              </a:rPr>
              <a:t>John B. Watson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Focus on determinants of observable behavior, not unseen, undetectable, unconscious forces</a:t>
            </a:r>
            <a:endParaRPr lang="en-US" sz="2400" b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Skinner</a:t>
            </a:r>
            <a:r>
              <a:rPr lang="ja-JP" altLang="en-US" sz="2400" b="1">
                <a:solidFill>
                  <a:srgbClr val="261D04"/>
                </a:solidFill>
                <a:effectLst/>
                <a:latin typeface="Verdana" charset="0"/>
              </a:rPr>
              <a:t>’</a:t>
            </a: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s views</a:t>
            </a:r>
            <a:endParaRPr lang="en-US" sz="2400" dirty="0">
              <a:solidFill>
                <a:srgbClr val="261D04"/>
              </a:solidFill>
              <a:effectLst/>
              <a:latin typeface="Verdana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Conditioning and response tendencies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Environmental determinism</a:t>
            </a:r>
            <a:endParaRPr lang="en-US" sz="2400" b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effectLst/>
              <a:latin typeface="Verdana" charset="0"/>
            </a:endParaRPr>
          </a:p>
        </p:txBody>
      </p:sp>
      <p:pic>
        <p:nvPicPr>
          <p:cNvPr id="31747" name="Picture 4" descr="MCj03438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18542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261D04"/>
                </a:solidFill>
                <a:latin typeface="Arial" charset="0"/>
              </a:rPr>
              <a:t>Learning-Theory Perspectives:</a:t>
            </a:r>
            <a:br>
              <a:rPr lang="en-US" sz="4000" dirty="0">
                <a:solidFill>
                  <a:srgbClr val="261D04"/>
                </a:solidFill>
                <a:latin typeface="Arial" charset="0"/>
              </a:rPr>
            </a:br>
            <a:r>
              <a:rPr lang="en-US" sz="4000" dirty="0">
                <a:solidFill>
                  <a:srgbClr val="261D04"/>
                </a:solidFill>
                <a:latin typeface="Arial" charset="0"/>
              </a:rPr>
              <a:t>Social Cognitive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Bandura</a:t>
            </a:r>
            <a:r>
              <a:rPr lang="ja-JP" altLang="en-US" sz="2400" b="1">
                <a:solidFill>
                  <a:srgbClr val="261D04"/>
                </a:solidFill>
                <a:effectLst/>
                <a:latin typeface="Verdana" charset="0"/>
              </a:rPr>
              <a:t>’</a:t>
            </a: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s views</a:t>
            </a:r>
            <a:endParaRPr lang="en-US" sz="2400" dirty="0">
              <a:solidFill>
                <a:srgbClr val="261D04"/>
              </a:solidFill>
              <a:effectLst/>
              <a:latin typeface="Verdana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Social learning theory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Cognitive processes and reciprocal determinism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Observational learning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Models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Self-efficacy</a:t>
            </a:r>
            <a:endParaRPr lang="en-US" b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>
                <a:solidFill>
                  <a:srgbClr val="261D04"/>
                </a:solidFill>
                <a:effectLst/>
                <a:latin typeface="Verdana" charset="0"/>
              </a:rPr>
              <a:t>Mischel</a:t>
            </a:r>
            <a:r>
              <a:rPr lang="ja-JP" altLang="en-US" sz="2400" b="1">
                <a:solidFill>
                  <a:srgbClr val="261D04"/>
                </a:solidFill>
                <a:effectLst/>
                <a:latin typeface="Verdana" charset="0"/>
              </a:rPr>
              <a:t>’</a:t>
            </a: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s views</a:t>
            </a:r>
            <a:endParaRPr lang="en-US" sz="2400" dirty="0">
              <a:solidFill>
                <a:srgbClr val="261D04"/>
              </a:solidFill>
              <a:effectLst/>
              <a:latin typeface="Verdana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The person-situation controversy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Verdana" charset="0"/>
            </a:endParaRPr>
          </a:p>
        </p:txBody>
      </p:sp>
      <p:pic>
        <p:nvPicPr>
          <p:cNvPr id="33795" name="Picture 4" descr="MPj040948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95600"/>
            <a:ext cx="26670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261D04"/>
                </a:solidFill>
                <a:latin typeface="Arial" charset="0"/>
              </a:rPr>
              <a:t>Humanistic Perspectives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</a:rPr>
              <a:t>Carl Rogers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Person Centered Theory</a:t>
            </a:r>
          </a:p>
          <a:p>
            <a:pPr lvl="2" eaLnBrk="1" hangingPunct="1">
              <a:defRPr/>
            </a:pPr>
            <a:r>
              <a:rPr lang="en-US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Self-concept</a:t>
            </a:r>
            <a:r>
              <a:rPr lang="en-US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 – mental picture of yourself</a:t>
            </a:r>
          </a:p>
          <a:p>
            <a:pPr lvl="3" eaLnBrk="1" hangingPunct="1"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Conditional positive regard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: depends on living up to expectations</a:t>
            </a:r>
          </a:p>
          <a:p>
            <a:pPr lvl="3" eaLnBrk="1" hangingPunct="1"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Unconditional positive regard</a:t>
            </a:r>
            <a:r>
              <a:rPr lang="en-US" sz="2400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: worthy of affection regardless</a:t>
            </a:r>
          </a:p>
          <a:p>
            <a:pPr lvl="3" eaLnBrk="1" hangingPunct="1">
              <a:defRPr/>
            </a:pPr>
            <a:r>
              <a:rPr lang="en-US" sz="2400" b="1" dirty="0">
                <a:solidFill>
                  <a:srgbClr val="261D04"/>
                </a:solidFill>
                <a:effectLst/>
                <a:latin typeface="Verdana" charset="0"/>
                <a:ea typeface="ＭＳ Ｐゴシック" charset="0"/>
              </a:rPr>
              <a:t>Incongruence and anxiety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rgbClr val="261D04"/>
                </a:solidFill>
                <a:latin typeface="Verdana" charset="0"/>
              </a:rPr>
              <a:t>Abraham Maslow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261D04"/>
                </a:solidFill>
                <a:latin typeface="Verdana" charset="0"/>
                <a:ea typeface="ＭＳ Ｐゴシック" charset="0"/>
              </a:rPr>
              <a:t>Self-actualization theory &amp; Hierarchy of needs</a:t>
            </a:r>
          </a:p>
          <a:p>
            <a:pPr marL="457200" lvl="1" indent="0" eaLnBrk="1" hangingPunct="1">
              <a:buNone/>
              <a:defRPr/>
            </a:pPr>
            <a:endParaRPr lang="en-US" sz="2000" dirty="0">
              <a:solidFill>
                <a:srgbClr val="261D04"/>
              </a:solidFill>
              <a:latin typeface="Verdana" charset="0"/>
              <a:ea typeface="ＭＳ Ｐゴシック" charset="0"/>
            </a:endParaRPr>
          </a:p>
          <a:p>
            <a:pPr lvl="3" eaLnBrk="1" hangingPunct="1">
              <a:buFontTx/>
              <a:buNone/>
              <a:defRPr/>
            </a:pPr>
            <a:endParaRPr lang="en-US" sz="2400" b="1" dirty="0">
              <a:solidFill>
                <a:srgbClr val="261D04"/>
              </a:solidFill>
              <a:effectLst/>
              <a:latin typeface="Verdana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400" dirty="0">
              <a:latin typeface="Verdana" charset="0"/>
            </a:endParaRPr>
          </a:p>
        </p:txBody>
      </p:sp>
      <p:pic>
        <p:nvPicPr>
          <p:cNvPr id="39939" name="Picture 4" descr="MPj042229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charset="2"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charset="2"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686</TotalTime>
  <Words>641</Words>
  <Application>Microsoft Macintosh PowerPoint</Application>
  <PresentationFormat>On-screen Show (4:3)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Verdana</vt:lpstr>
      <vt:lpstr>Wingdings</vt:lpstr>
      <vt:lpstr>Cliff</vt:lpstr>
      <vt:lpstr>Unit 12  Personality</vt:lpstr>
      <vt:lpstr>The Trait Perspective</vt:lpstr>
      <vt:lpstr>Psychodynamic Approaches </vt:lpstr>
      <vt:lpstr>Freud’s Stage Approach to Personality</vt:lpstr>
      <vt:lpstr>Neo-Freudians</vt:lpstr>
      <vt:lpstr>More Neo-Freudians</vt:lpstr>
      <vt:lpstr>Learning-Theory Perspectives: Behaviorism</vt:lpstr>
      <vt:lpstr>Learning-Theory Perspectives: Social Cognitive Theory</vt:lpstr>
      <vt:lpstr>Humanistic Perspectives</vt:lpstr>
      <vt:lpstr>The Sociocultural Perspective</vt:lpstr>
      <vt:lpstr>Is Genetics Destiny?</vt:lpstr>
      <vt:lpstr>Types of Personality Tests</vt:lpstr>
      <vt:lpstr>Types of Personality Tests  (continued)</vt:lpstr>
    </vt:vector>
  </TitlesOfParts>
  <Company>Burlington County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 Personality: Theory, Research, and Assessment</dc:title>
  <dc:creator>user</dc:creator>
  <cp:lastModifiedBy>Amber Gilewski</cp:lastModifiedBy>
  <cp:revision>69</cp:revision>
  <dcterms:created xsi:type="dcterms:W3CDTF">2009-10-11T22:25:28Z</dcterms:created>
  <dcterms:modified xsi:type="dcterms:W3CDTF">2023-11-02T16:34:55Z</dcterms:modified>
</cp:coreProperties>
</file>