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94" r:id="rId3"/>
    <p:sldId id="269" r:id="rId4"/>
    <p:sldId id="287" r:id="rId5"/>
    <p:sldId id="289" r:id="rId6"/>
    <p:sldId id="290" r:id="rId7"/>
    <p:sldId id="297" r:id="rId8"/>
    <p:sldId id="306" r:id="rId9"/>
    <p:sldId id="292" r:id="rId10"/>
    <p:sldId id="298" r:id="rId11"/>
    <p:sldId id="300" r:id="rId12"/>
    <p:sldId id="301" r:id="rId13"/>
    <p:sldId id="303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notesViewPr>
    <p:cSldViewPr>
      <p:cViewPr varScale="1">
        <p:scale>
          <a:sx n="60" d="100"/>
          <a:sy n="60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699CCDA4-7DB5-9A41-B221-973D3F6D5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5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9A0F2D-2801-F545-B949-9D7EC185F4D5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en-US" sz="9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69ACAD-AFED-DD4C-8A3D-A25167E73C6A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A90D72-3CC6-EB44-A7DD-0FF75FB13908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26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6724D6-F910-AB4A-AFEE-7BC96E01911F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86A641-85F5-E246-96BB-668693ABC3A1}" type="slidenum">
              <a:rPr lang="en-US" sz="1200" b="0"/>
              <a:pPr/>
              <a:t>13</a:t>
            </a:fld>
            <a:endParaRPr lang="en-US" sz="1200" b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E7DE53-FEB3-8442-B809-4A42B3E6523D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614F79-9085-F648-966F-BCD3EB39CF64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57600"/>
            <a:ext cx="6553200" cy="54864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3"/>
            <a:endParaRPr lang="en-US" sz="10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4A3B87-DAE1-9048-9519-ADE73AB492D5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3DE172-5183-3A4F-BEDE-8CD8A4044A56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sz="10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B75137-EC25-3345-980B-918025E5B412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0D761A-3AE9-3747-BDA0-14053773312D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0610C9-90EF-A745-B816-3B9006BAB94E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D6A932-7820-874D-8266-E87211BA342B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-106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45E4-02A6-2D47-8707-B75A8A460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95-0AC5-8F47-BD27-4E50ABEF3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0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4EEB9-9CAE-BC44-A1FF-79389753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E145-A691-6145-B02C-DE44280C6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3B84-F7CB-D545-A599-682ACC766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B614-FBDC-D74E-96C6-58D9F2D06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4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C64E-3A88-0741-AE03-B3B3627F9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76A3-54F2-044A-8A9F-D5BD80A42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B361-0A75-3140-8AE8-5B2EF791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F5461-E10A-8842-9707-FE44E0C2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4F06-83F6-F247-8D5D-4913588F5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5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aramond" charset="0"/>
              </a:defRPr>
            </a:lvl1pPr>
          </a:lstStyle>
          <a:p>
            <a:pPr>
              <a:defRPr/>
            </a:pPr>
            <a:fld id="{6FFB7389-1317-4E46-99B8-F8C1B8B37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us/blog/the-first-impression/201607/revisiting-harry-harlow-s-legacy-cruelty-towards-monkey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youtu.be/qEEEu1HEtU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994025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Unit 11</a:t>
            </a:r>
            <a:b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Lifespan Development</a:t>
            </a:r>
          </a:p>
        </p:txBody>
      </p:sp>
      <p:pic>
        <p:nvPicPr>
          <p:cNvPr id="14338" name="Picture 4" descr="MMj0283814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1600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 rot="10800000" flipV="1">
            <a:off x="914400" y="5789613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Amber Gilewski      </a:t>
            </a:r>
          </a:p>
          <a:p>
            <a:pPr algn="ctr" eaLnBrk="1" hangingPunct="1"/>
            <a:r>
              <a:rPr lang="en-US" sz="2000"/>
              <a:t>Tompkins Cortland Community College</a:t>
            </a:r>
          </a:p>
        </p:txBody>
      </p:sp>
    </p:spTree>
  </p:cSld>
  <p:clrMapOvr>
    <a:masterClrMapping/>
  </p:clrMapOvr>
  <p:transition advTm="348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Criticisms of Kohlberg</a:t>
            </a:r>
            <a:r>
              <a:rPr lang="ja-JP" altLang="en-US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Garamond" charset="0"/>
                <a:ea typeface="ＭＳ Ｐゴシック" charset="0"/>
                <a:cs typeface="ＭＳ Ｐゴシック" charset="0"/>
              </a:rPr>
              <a:t>s theory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Ignores educational/cultural influences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Inconsistent across situations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Unrelated to moral behavior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Used male participants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Carol Gilligan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 opposition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1" name="Picture 4" descr="MCj023178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8908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Stormy adolescence: </a:t>
            </a:r>
            <a:b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Myth or reality?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Most teens pass through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   without significant turmoil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There are exceptions!!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TEENAGE SUICIDE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0"/>
              <a:buChar char="Ø"/>
            </a:pPr>
            <a:r>
              <a:rPr lang="en-US" sz="2400" dirty="0"/>
              <a:t>Suicide is the </a:t>
            </a:r>
            <a:r>
              <a:rPr lang="en-US" sz="2400" b="1" dirty="0"/>
              <a:t>SECOND</a:t>
            </a:r>
            <a:r>
              <a:rPr lang="en-US" sz="2400" dirty="0"/>
              <a:t> leading cause of death for college-age youth and ages 12-18. (2018 CDC WISQARS)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0"/>
              <a:buChar char="Ø"/>
            </a:pPr>
            <a:r>
              <a:rPr lang="en-US" sz="2400" b="1" dirty="0"/>
              <a:t>Four</a:t>
            </a:r>
            <a:r>
              <a:rPr lang="en-US" sz="2400" dirty="0"/>
              <a:t> out of </a:t>
            </a:r>
            <a:r>
              <a:rPr lang="en-US" sz="2400" b="1" dirty="0"/>
              <a:t>five</a:t>
            </a:r>
            <a:r>
              <a:rPr lang="en-US" sz="2400" dirty="0"/>
              <a:t> teens who attempt suicide have given clear warning signs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0"/>
              <a:buChar char="Ø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Males have completed suicide at 4x the rate of females while females attempt more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0"/>
              <a:buChar char="Ø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Gay, lesbian, &amp; bisexual teen suicide rates decreased 14% after legalization of same-sex marriage</a:t>
            </a:r>
          </a:p>
        </p:txBody>
      </p:sp>
      <p:pic>
        <p:nvPicPr>
          <p:cNvPr id="34819" name="Picture 5" descr="MPj04036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0940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ADULTHOOD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Early adulthood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eaLnBrk="1" hangingPunct="1">
              <a:buFont typeface="Wingdings" charset="0"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    peak of physical health (18-25 years)</a:t>
            </a:r>
          </a:p>
          <a:p>
            <a:pPr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Middle adulthood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endParaRPr lang="en-US" sz="2800" i="1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90600" lvl="1" indent="-533400" eaLnBrk="1" hangingPunct="1"/>
            <a:r>
              <a:rPr lang="en-US">
                <a:latin typeface="Arial" charset="0"/>
                <a:ea typeface="ＭＳ Ｐゴシック" charset="0"/>
              </a:rPr>
              <a:t>Gradual physical decline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ＭＳ Ｐゴシック" charset="0"/>
              </a:rPr>
              <a:t>Women – menopause</a:t>
            </a:r>
          </a:p>
          <a:p>
            <a:pPr marL="990600" lvl="1" indent="-533400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Midlife crisis?</a:t>
            </a:r>
          </a:p>
          <a:p>
            <a:pPr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Late adulthood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ＭＳ Ｐゴシック" charset="0"/>
              </a:rPr>
              <a:t>Bones become brittle – greater risk for falls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ＭＳ Ｐゴシック" charset="0"/>
              </a:rPr>
              <a:t>Slower response time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ore accepting, wisdom</a:t>
            </a:r>
            <a:endParaRPr lang="en-US">
              <a:latin typeface="Arial" charset="0"/>
              <a:ea typeface="ＭＳ Ｐゴシック" charset="0"/>
            </a:endParaRPr>
          </a:p>
          <a:p>
            <a:pPr marL="990600" lvl="1" indent="-533400" eaLnBrk="1" hangingPunct="1"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i="1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7" name="Picture 4" descr="MMAG00322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816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Aging: </a:t>
            </a:r>
            <a:b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the good, the bad, and the kissable?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Bad news: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Char char="ü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some aspects of intelligence &amp; mental functioning decline (crystallized vs. fluid intelligence)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Char char="ü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some aspects of memory decline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Good news: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Char char="ü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only 30% of decline is genetic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Char char="ü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70% is due to behavioral/psychological factors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0"/>
              <a:buChar char="ü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Best predictors: intellectual activity, exercise, psychological resilience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  </a:t>
            </a:r>
          </a:p>
        </p:txBody>
      </p:sp>
      <p:pic>
        <p:nvPicPr>
          <p:cNvPr id="38915" name="Picture 4" descr="MPj042784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52400"/>
            <a:ext cx="1703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Early emotional development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Attachment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– emotional bonds with child and caregiver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Separation anxiety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– emotional distress when separated from caregiver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Harry Harlow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– studied baby monkeys in classic study of maternal deprivation;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contact comfort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needed throughout life</a:t>
            </a:r>
          </a:p>
          <a:p>
            <a:pPr eaLnBrk="1" hangingPunct="1"/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Harlow criticized for cruelty in studies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Monkey Experiments - Video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Picture 4" descr="MCAN01273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27" y="4513262"/>
            <a:ext cx="15509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Early Emotional Development: Attachment</a:t>
            </a:r>
            <a:endParaRPr lang="en-US" sz="3800" b="1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13275"/>
          </a:xfrm>
        </p:spPr>
        <p:txBody>
          <a:bodyPr/>
          <a:lstStyle/>
          <a:p>
            <a:pPr marL="609600" indent="-609600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Konrad Lorenz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ＭＳ Ｐゴシック" charset="0"/>
              </a:rPr>
              <a:t>Ethologist – attachment is an instinct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ＭＳ Ｐゴシック" charset="0"/>
              </a:rPr>
              <a:t>Critical period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ＭＳ Ｐゴシック" charset="0"/>
              </a:rPr>
              <a:t>Imprinting</a:t>
            </a:r>
            <a:endParaRPr lang="en-US" sz="2800">
              <a:latin typeface="Arial" charset="0"/>
              <a:ea typeface="ＭＳ Ｐゴシック" charset="0"/>
            </a:endParaRPr>
          </a:p>
          <a:p>
            <a:pPr marL="609600" indent="-609600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Ainsworth and Bowlby</a:t>
            </a:r>
          </a:p>
          <a:p>
            <a:pPr marL="990600" lvl="1" indent="-533400" eaLnBrk="1" hangingPunct="1"/>
            <a:r>
              <a:rPr lang="en-US">
                <a:latin typeface="Arial" charset="0"/>
                <a:ea typeface="ＭＳ Ｐゴシック" charset="0"/>
              </a:rPr>
              <a:t>Attachment is instinctive in humans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/>
            <a:r>
              <a:rPr lang="en-US" sz="2600" b="1">
                <a:latin typeface="Arial" charset="0"/>
                <a:ea typeface="ＭＳ Ｐゴシック" charset="0"/>
                <a:cs typeface="ＭＳ Ｐゴシック" charset="0"/>
              </a:rPr>
              <a:t>Ainsworth (1979)</a:t>
            </a: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90600" lvl="1" indent="-533400" eaLnBrk="1" hangingPunct="1"/>
            <a:r>
              <a:rPr lang="en-US" sz="2200">
                <a:latin typeface="Arial" charset="0"/>
                <a:ea typeface="ＭＳ Ｐゴシック" charset="0"/>
              </a:rPr>
              <a:t>The </a:t>
            </a:r>
            <a:r>
              <a:rPr lang="en-US" sz="2200" b="1">
                <a:latin typeface="Arial" charset="0"/>
                <a:ea typeface="ＭＳ Ｐゴシック" charset="0"/>
              </a:rPr>
              <a:t>strange situation</a:t>
            </a:r>
            <a:r>
              <a:rPr lang="en-US" sz="2200">
                <a:latin typeface="Arial" charset="0"/>
                <a:ea typeface="ＭＳ Ｐゴシック" charset="0"/>
              </a:rPr>
              <a:t> and patterns of attachment</a:t>
            </a:r>
            <a:endParaRPr lang="en-US" sz="2200" b="1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2000" b="1">
                <a:latin typeface="Arial" charset="0"/>
                <a:ea typeface="ＭＳ Ｐゴシック" charset="0"/>
              </a:rPr>
              <a:t>Secure</a:t>
            </a:r>
          </a:p>
          <a:p>
            <a:pPr lvl="2" eaLnBrk="1" hangingPunct="1"/>
            <a:r>
              <a:rPr lang="en-US" sz="2000" b="1">
                <a:latin typeface="Arial" charset="0"/>
                <a:ea typeface="ＭＳ Ｐゴシック" charset="0"/>
              </a:rPr>
              <a:t>Anxious-ambivalent</a:t>
            </a:r>
          </a:p>
          <a:p>
            <a:pPr lvl="2" eaLnBrk="1" hangingPunct="1"/>
            <a:r>
              <a:rPr lang="en-US" sz="2000" b="1">
                <a:latin typeface="Arial" charset="0"/>
                <a:ea typeface="ＭＳ Ｐゴシック" charset="0"/>
              </a:rPr>
              <a:t>Avoidant</a:t>
            </a:r>
          </a:p>
        </p:txBody>
      </p:sp>
      <p:pic>
        <p:nvPicPr>
          <p:cNvPr id="18435" name="Picture 4" descr="MCj031022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9367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98625"/>
            <a:ext cx="89662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300">
                <a:solidFill>
                  <a:schemeClr val="tx2"/>
                </a:solidFill>
              </a:rPr>
              <a:t>Figure 11.11  Erikson</a:t>
            </a:r>
            <a:r>
              <a:rPr lang="ja-JP" altLang="en-US" sz="1300">
                <a:solidFill>
                  <a:schemeClr val="tx2"/>
                </a:solidFill>
              </a:rPr>
              <a:t>’</a:t>
            </a:r>
            <a:r>
              <a:rPr lang="en-US" altLang="ja-JP" sz="1300">
                <a:solidFill>
                  <a:schemeClr val="tx2"/>
                </a:solidFill>
              </a:rPr>
              <a:t>s stage theory</a:t>
            </a:r>
            <a:endParaRPr lang="en-US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"/>
            <a:ext cx="89662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300">
                <a:solidFill>
                  <a:schemeClr val="tx2"/>
                </a:solidFill>
              </a:rPr>
              <a:t>Figure 11.12  Piaget</a:t>
            </a:r>
            <a:r>
              <a:rPr lang="ja-JP" altLang="en-US" sz="1300">
                <a:solidFill>
                  <a:schemeClr val="tx2"/>
                </a:solidFill>
              </a:rPr>
              <a:t>’</a:t>
            </a:r>
            <a:r>
              <a:rPr lang="en-US" altLang="ja-JP" sz="1300">
                <a:solidFill>
                  <a:schemeClr val="tx2"/>
                </a:solidFill>
              </a:rPr>
              <a:t>s stage theory</a:t>
            </a:r>
            <a:endParaRPr lang="en-US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85800"/>
            <a:ext cx="89662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300">
                <a:solidFill>
                  <a:schemeClr val="tx2"/>
                </a:solidFill>
              </a:rPr>
              <a:t>Figure 11.13  Piaget</a:t>
            </a:r>
            <a:r>
              <a:rPr lang="ja-JP" altLang="en-US" sz="1300">
                <a:solidFill>
                  <a:schemeClr val="tx2"/>
                </a:solidFill>
              </a:rPr>
              <a:t>’</a:t>
            </a:r>
            <a:r>
              <a:rPr lang="en-US" altLang="ja-JP" sz="1300">
                <a:solidFill>
                  <a:schemeClr val="tx2"/>
                </a:solidFill>
              </a:rPr>
              <a:t>s conservation task</a:t>
            </a:r>
            <a:endParaRPr lang="en-US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Criticisms of Piaget</a:t>
            </a:r>
            <a:r>
              <a:rPr lang="ja-JP" altLang="en-US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Garamond" charset="0"/>
                <a:ea typeface="ＭＳ Ｐゴシック" charset="0"/>
                <a:cs typeface="ＭＳ Ｐゴシック" charset="0"/>
              </a:rPr>
              <a:t>s Theory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Stage approach?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Development is more continuous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Underestimated ages of development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Most still like/adhere to his theories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Helpful in education curriculum and teaching</a:t>
            </a:r>
          </a:p>
        </p:txBody>
      </p:sp>
      <p:pic>
        <p:nvPicPr>
          <p:cNvPr id="26627" name="Picture 5" descr="MPj040205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048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sz="3600" b="1">
                <a:latin typeface="Garamond" charset="0"/>
                <a:ea typeface="ＭＳ Ｐゴシック" charset="0"/>
                <a:cs typeface="ＭＳ Ｐゴシック" charset="0"/>
              </a:rPr>
              <a:t>Lev Vygotsky</a:t>
            </a:r>
            <a:r>
              <a:rPr lang="ja-JP" altLang="en-US" sz="3600" b="1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600" b="1">
                <a:latin typeface="Garamond" charset="0"/>
                <a:ea typeface="ＭＳ Ｐゴシック" charset="0"/>
                <a:cs typeface="ＭＳ Ｐゴシック" charset="0"/>
              </a:rPr>
              <a:t>s Sociocultural Theory</a:t>
            </a:r>
            <a:endParaRPr lang="en-US" sz="3600" b="1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595688"/>
          </a:xfrm>
        </p:spPr>
        <p:txBody>
          <a:bodyPr/>
          <a:lstStyle/>
          <a:p>
            <a:pPr marL="609600" indent="-609600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Continuous theory focused on influence of culture and children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s interactions with elders</a:t>
            </a:r>
          </a:p>
          <a:p>
            <a:pPr marL="609600" indent="-609600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Zone of proximal development (ZPD)</a:t>
            </a:r>
          </a:p>
          <a:p>
            <a:pPr marL="609600" indent="-609600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Scaffolding</a:t>
            </a:r>
          </a:p>
          <a:p>
            <a:pPr marL="609600" indent="-609600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Children internalize explanations that encourage skill development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347788"/>
            <a:ext cx="89662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300">
                <a:solidFill>
                  <a:schemeClr val="tx2"/>
                </a:solidFill>
              </a:rPr>
              <a:t>Figure 11.17  Kohlberg</a:t>
            </a:r>
            <a:r>
              <a:rPr lang="ja-JP" altLang="en-US" sz="1300">
                <a:solidFill>
                  <a:schemeClr val="tx2"/>
                </a:solidFill>
              </a:rPr>
              <a:t>’</a:t>
            </a:r>
            <a:r>
              <a:rPr lang="en-US" altLang="ja-JP" sz="1300">
                <a:solidFill>
                  <a:schemeClr val="tx2"/>
                </a:solidFill>
              </a:rPr>
              <a:t>s stage theory</a:t>
            </a:r>
            <a:endParaRPr lang="en-US" b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WMTOOLS" val="&lt;WMTools ver=&quot;1.0&quot;&gt;&lt;Timings time=&quot;9/19/2006 7:57:41 PM&quot;&gt;&lt;Slide id=&quot;256&quot; dur=&quot;3.485&quot;/&gt;&lt;/Timings&gt;&lt;/WMTools&gt;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1110</TotalTime>
  <Words>427</Words>
  <Application>Microsoft Macintosh PowerPoint</Application>
  <PresentationFormat>On-screen Show (4:3)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Edge</vt:lpstr>
      <vt:lpstr>Unit 11 Lifespan Development</vt:lpstr>
      <vt:lpstr>Early emotional development</vt:lpstr>
      <vt:lpstr>Early Emotional Development: Attachment</vt:lpstr>
      <vt:lpstr>PowerPoint Presentation</vt:lpstr>
      <vt:lpstr>PowerPoint Presentation</vt:lpstr>
      <vt:lpstr>PowerPoint Presentation</vt:lpstr>
      <vt:lpstr>Criticisms of Piaget’s Theory</vt:lpstr>
      <vt:lpstr>Lev Vygotsky’s Sociocultural Theory</vt:lpstr>
      <vt:lpstr>PowerPoint Presentation</vt:lpstr>
      <vt:lpstr>Criticisms of Kohlberg’s theory</vt:lpstr>
      <vt:lpstr>Stormy adolescence:  Myth or reality?</vt:lpstr>
      <vt:lpstr>ADULTHOOD</vt:lpstr>
      <vt:lpstr>Aging:  the good, the bad, and the kissable?</vt:lpstr>
    </vt:vector>
  </TitlesOfParts>
  <Manager/>
  <Company>Thomson Wadsworth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Amber Gilewski</cp:lastModifiedBy>
  <cp:revision>86</cp:revision>
  <dcterms:created xsi:type="dcterms:W3CDTF">2009-08-23T03:50:44Z</dcterms:created>
  <dcterms:modified xsi:type="dcterms:W3CDTF">2020-09-01T03:38:58Z</dcterms:modified>
  <cp:category/>
</cp:coreProperties>
</file>