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310" r:id="rId2"/>
    <p:sldId id="317" r:id="rId3"/>
    <p:sldId id="318" r:id="rId4"/>
    <p:sldId id="311" r:id="rId5"/>
    <p:sldId id="312" r:id="rId6"/>
    <p:sldId id="313" r:id="rId7"/>
    <p:sldId id="314" r:id="rId8"/>
    <p:sldId id="315" r:id="rId9"/>
    <p:sldId id="31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4"/>
  </p:normalViewPr>
  <p:slideViewPr>
    <p:cSldViewPr>
      <p:cViewPr varScale="1">
        <p:scale>
          <a:sx n="109" d="100"/>
          <a:sy n="109" d="100"/>
        </p:scale>
        <p:origin x="17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040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182543B8-758B-8B46-9F77-4D918D4F9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72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charset="0"/>
        <a:cs typeface="Arial" pitchFamily="-110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Arial" pitchFamily="-110" charset="0"/>
        <a:cs typeface="Arial" pitchFamily="-110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Arial" pitchFamily="-110" charset="0"/>
        <a:cs typeface="Arial" pitchFamily="-110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Arial" pitchFamily="-110" charset="0"/>
        <a:cs typeface="Arial" pitchFamily="-110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Arial" pitchFamily="-110" charset="0"/>
        <a:cs typeface="Arial" pitchFamily="-110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20AC4EB-6D39-DA49-8969-518DA6EEB5C8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6800" y="0"/>
            <a:ext cx="4572000" cy="3429000"/>
          </a:xfrm>
          <a:solidFill>
            <a:srgbClr val="FFFFFF"/>
          </a:solidFill>
          <a:ln/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52800"/>
            <a:ext cx="6858000" cy="57912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8600" indent="-228600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A2550F-3C09-7240-887A-F84B89C03352}" type="slidenum">
              <a:rPr lang="en-US" sz="1200">
                <a:cs typeface="Arial" charset="0"/>
              </a:rPr>
              <a:pPr eaLnBrk="1" hangingPunct="1"/>
              <a:t>3</a:t>
            </a:fld>
            <a:endParaRPr lang="en-US" sz="120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6800" y="0"/>
            <a:ext cx="4572000" cy="3429000"/>
          </a:xfrm>
          <a:solidFill>
            <a:srgbClr val="FFFFFF"/>
          </a:solidFill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429000"/>
            <a:ext cx="6858000" cy="57150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6800" y="304800"/>
            <a:ext cx="4572000" cy="3429000"/>
          </a:xfrm>
          <a:solidFill>
            <a:srgbClr val="FFFFFF"/>
          </a:solidFill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3733800"/>
            <a:ext cx="5918200" cy="51054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6800" y="0"/>
            <a:ext cx="4572000" cy="3429000"/>
          </a:xfrm>
          <a:solidFill>
            <a:srgbClr val="FFFFFF"/>
          </a:solidFill>
          <a:ln/>
        </p:spPr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429000"/>
            <a:ext cx="6858000" cy="57150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8600" indent="-228600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0"/>
            <a:ext cx="4572000" cy="3429000"/>
          </a:xfrm>
          <a:ln/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429000"/>
            <a:ext cx="6858000" cy="6019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8600" indent="-228600">
              <a:lnSpc>
                <a:spcPct val="80000"/>
              </a:lnSpc>
            </a:pPr>
            <a:endParaRPr lang="en-US" b="1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6800" y="685800"/>
            <a:ext cx="4572000" cy="3429000"/>
          </a:xfrm>
          <a:solidFill>
            <a:srgbClr val="FFFFFF"/>
          </a:solidFill>
          <a:ln/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114800"/>
            <a:ext cx="5410200" cy="47244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8600" indent="-228600"/>
            <a:endParaRPr lang="en-US" b="1" i="1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6800" y="0"/>
            <a:ext cx="4572000" cy="3429000"/>
          </a:xfrm>
          <a:solidFill>
            <a:srgbClr val="FFFFFF"/>
          </a:solidFill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" y="3429000"/>
            <a:ext cx="6532563" cy="5259388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marL="228600" indent="-228600"/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80C8A-FF88-BC45-82BD-06F23A833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77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A9E98-1427-7E4A-A045-7F96A816F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5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6D25B-47C2-AF4B-9DE1-4BB351CE4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5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52985-6B5B-194F-BF39-531C9B8D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94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6A2D8-38C1-8746-9D1F-6D23FE8FE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69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5E516-337A-5F43-ABC4-82EDE7B52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61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8F3CB-22F7-5442-AD9A-149AC3942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6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A5D6A-4A45-C84D-9E45-045EB417D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8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B3193-67FC-6A4B-B507-FB18F3B3C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5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EA2C4-46D7-5345-8EBA-AE728B0F0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7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4454E-3809-8441-BA8F-BBD6416AD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49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10" charset="0"/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10" charset="0"/>
                <a:ea typeface="Arial" pitchFamily="-110" charset="0"/>
                <a:cs typeface="Arial" pitchFamily="-110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charset="0"/>
              </a:defRPr>
            </a:lvl1pPr>
          </a:lstStyle>
          <a:p>
            <a:pPr>
              <a:defRPr/>
            </a:pPr>
            <a:fld id="{501CB71B-D863-6544-9082-6E43C147E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charset="0"/>
          <a:cs typeface="Arial" pitchFamily="-110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charset="0"/>
          <a:cs typeface="Arial" pitchFamily="-110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charset="0"/>
          <a:cs typeface="Arial" pitchFamily="-110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charset="0"/>
          <a:cs typeface="Arial" pitchFamily="-11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Arial" pitchFamily="-110" charset="0"/>
          <a:cs typeface="Arial" pitchFamily="-11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Arial" pitchFamily="-110" charset="0"/>
          <a:cs typeface="Arial" pitchFamily="-11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Arial" pitchFamily="-110" charset="0"/>
          <a:cs typeface="Arial" pitchFamily="-11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Arial" pitchFamily="-110" charset="0"/>
          <a:cs typeface="Arial" pitchFamily="-11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9906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Unit 9 Wellness &amp; </a:t>
            </a:r>
            <a:br>
              <a:rPr lang="en-US" dirty="0">
                <a:latin typeface="Arial" charset="0"/>
              </a:rPr>
            </a:br>
            <a:r>
              <a:rPr lang="en-US" dirty="0">
                <a:latin typeface="Arial" charset="0"/>
              </a:rPr>
              <a:t>Unit 10 Emotion &amp; Motivation</a:t>
            </a:r>
          </a:p>
        </p:txBody>
      </p:sp>
      <p:sp>
        <p:nvSpPr>
          <p:cNvPr id="14338" name="Subtitle 4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1066800"/>
          </a:xfrm>
        </p:spPr>
        <p:txBody>
          <a:bodyPr/>
          <a:lstStyle/>
          <a:p>
            <a:r>
              <a:rPr lang="en-US" sz="2400">
                <a:latin typeface="Arial" charset="0"/>
              </a:rPr>
              <a:t>Amber Gilewski</a:t>
            </a:r>
          </a:p>
          <a:p>
            <a:r>
              <a:rPr lang="en-US" sz="2400">
                <a:latin typeface="Arial" charset="0"/>
              </a:rPr>
              <a:t>Tompkins Cortland Community College</a:t>
            </a:r>
          </a:p>
        </p:txBody>
      </p:sp>
      <p:pic>
        <p:nvPicPr>
          <p:cNvPr id="14339" name="Picture 5" descr="MCj015791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90800"/>
            <a:ext cx="20748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latin typeface="Arial" charset="0"/>
              </a:rPr>
              <a:t>Motivational Theories and Concepts</a:t>
            </a:r>
            <a:endParaRPr lang="en-US" sz="4000" b="1">
              <a:latin typeface="Arial" charset="0"/>
            </a:endParaRPr>
          </a:p>
        </p:txBody>
      </p:sp>
      <p:sp>
        <p:nvSpPr>
          <p:cNvPr id="16386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8163" y="1447800"/>
            <a:ext cx="8067675" cy="3859213"/>
          </a:xfrm>
        </p:spPr>
        <p:txBody>
          <a:bodyPr/>
          <a:lstStyle/>
          <a:p>
            <a:r>
              <a:rPr lang="en-US" b="1">
                <a:latin typeface="Arial" charset="0"/>
              </a:rPr>
              <a:t>Motives</a:t>
            </a:r>
            <a:r>
              <a:rPr lang="en-US">
                <a:latin typeface="Arial" charset="0"/>
              </a:rPr>
              <a:t> – needs, wants, desires leading to goal-directed behavior</a:t>
            </a:r>
          </a:p>
          <a:p>
            <a:r>
              <a:rPr lang="en-US" b="1">
                <a:latin typeface="Arial" charset="0"/>
              </a:rPr>
              <a:t>Instincts – </a:t>
            </a:r>
            <a:r>
              <a:rPr lang="en-US">
                <a:latin typeface="Arial" charset="0"/>
              </a:rPr>
              <a:t>inborn patterns of behavior</a:t>
            </a:r>
            <a:endParaRPr lang="en-US" b="1">
              <a:latin typeface="Arial" charset="0"/>
            </a:endParaRPr>
          </a:p>
          <a:p>
            <a:r>
              <a:rPr lang="en-US" b="1">
                <a:latin typeface="Arial" charset="0"/>
              </a:rPr>
              <a:t>Drive theories – </a:t>
            </a:r>
            <a:r>
              <a:rPr lang="en-US">
                <a:latin typeface="Arial" charset="0"/>
              </a:rPr>
              <a:t>seeking homeostasis</a:t>
            </a:r>
            <a:endParaRPr lang="en-US" b="1">
              <a:latin typeface="Arial" charset="0"/>
            </a:endParaRPr>
          </a:p>
          <a:p>
            <a:r>
              <a:rPr lang="en-US" b="1">
                <a:latin typeface="Arial" charset="0"/>
              </a:rPr>
              <a:t>Incentive theories – </a:t>
            </a:r>
            <a:r>
              <a:rPr lang="en-US">
                <a:latin typeface="Arial" charset="0"/>
              </a:rPr>
              <a:t>regulation by external stimuli</a:t>
            </a:r>
            <a:endParaRPr lang="en-US" b="1">
              <a:latin typeface="Arial" charset="0"/>
            </a:endParaRPr>
          </a:p>
          <a:p>
            <a:r>
              <a:rPr lang="en-US" b="1">
                <a:latin typeface="Arial" charset="0"/>
              </a:rPr>
              <a:t>Evolutionary theories – </a:t>
            </a:r>
            <a:r>
              <a:rPr lang="en-US">
                <a:latin typeface="Arial" charset="0"/>
              </a:rPr>
              <a:t>maximizing reproductive success</a:t>
            </a:r>
          </a:p>
        </p:txBody>
      </p:sp>
      <p:pic>
        <p:nvPicPr>
          <p:cNvPr id="16387" name="Picture 4" descr="MCBD07025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48000"/>
            <a:ext cx="1189038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Arial" charset="0"/>
              </a:rPr>
              <a:t>Stress: An Everyday Event</a:t>
            </a:r>
            <a:endParaRPr lang="en-US">
              <a:latin typeface="Arial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048250"/>
          </a:xfrm>
        </p:spPr>
        <p:txBody>
          <a:bodyPr/>
          <a:lstStyle/>
          <a:p>
            <a:r>
              <a:rPr lang="en-US" b="1">
                <a:latin typeface="Arial" charset="0"/>
              </a:rPr>
              <a:t>Major stressors vs. routine hassles</a:t>
            </a:r>
            <a:endParaRPr lang="en-US">
              <a:latin typeface="Arial" charset="0"/>
            </a:endParaRP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Cumulative nature of stress</a:t>
            </a:r>
          </a:p>
          <a:p>
            <a:pPr lvl="1"/>
            <a:r>
              <a:rPr lang="en-US">
                <a:latin typeface="Arial" charset="0"/>
                <a:ea typeface="Arial" charset="0"/>
                <a:cs typeface="Arial" charset="0"/>
              </a:rPr>
              <a:t>Cognitive appraisals</a:t>
            </a:r>
          </a:p>
          <a:p>
            <a:r>
              <a:rPr lang="en-US" b="1">
                <a:latin typeface="Arial" charset="0"/>
              </a:rPr>
              <a:t>Everyday &amp; major stressors affecting the body/immune system</a:t>
            </a:r>
          </a:p>
          <a:p>
            <a:pPr>
              <a:buFontTx/>
              <a:buAutoNum type="arabicPeriod"/>
            </a:pPr>
            <a:r>
              <a:rPr lang="en-US">
                <a:latin typeface="Arial" charset="0"/>
              </a:rPr>
              <a:t>Work-related problems</a:t>
            </a:r>
          </a:p>
          <a:p>
            <a:pPr>
              <a:buFontTx/>
              <a:buAutoNum type="arabicPeriod"/>
            </a:pPr>
            <a:r>
              <a:rPr lang="en-US">
                <a:latin typeface="Arial" charset="0"/>
              </a:rPr>
              <a:t>Noise</a:t>
            </a:r>
          </a:p>
          <a:p>
            <a:pPr>
              <a:buFontTx/>
              <a:buAutoNum type="arabicPeriod"/>
            </a:pPr>
            <a:r>
              <a:rPr lang="en-US">
                <a:latin typeface="Arial" charset="0"/>
              </a:rPr>
              <a:t>Bereavement &amp; Loss</a:t>
            </a:r>
          </a:p>
          <a:p>
            <a:pPr>
              <a:buFontTx/>
              <a:buAutoNum type="arabicPeriod"/>
            </a:pPr>
            <a:r>
              <a:rPr lang="en-US">
                <a:latin typeface="Arial" charset="0"/>
              </a:rPr>
              <a:t>Poverty, powerlessness, and low status</a:t>
            </a:r>
          </a:p>
          <a:p>
            <a:pPr lvl="1">
              <a:buFontTx/>
              <a:buNone/>
            </a:pPr>
            <a:endParaRPr lang="en-US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18435" name="Picture 4" descr="MCj0230824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86200"/>
            <a:ext cx="165893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latin typeface="Arial" charset="0"/>
              </a:rPr>
              <a:t>The Motivation of Hunger and Eating: Biological Factors</a:t>
            </a:r>
          </a:p>
        </p:txBody>
      </p:sp>
      <p:sp>
        <p:nvSpPr>
          <p:cNvPr id="20482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8163" y="2046288"/>
            <a:ext cx="8067675" cy="3516312"/>
          </a:xfrm>
        </p:spPr>
        <p:txBody>
          <a:bodyPr/>
          <a:lstStyle/>
          <a:p>
            <a:r>
              <a:rPr lang="en-US" sz="2400" b="1">
                <a:latin typeface="Arial" charset="0"/>
              </a:rPr>
              <a:t>Brain regulation</a:t>
            </a:r>
            <a:endParaRPr lang="en-US" sz="2400">
              <a:latin typeface="Arial" charset="0"/>
            </a:endParaRPr>
          </a:p>
          <a:p>
            <a:pPr lvl="1"/>
            <a:r>
              <a:rPr lang="en-US" sz="2400">
                <a:latin typeface="Arial" charset="0"/>
                <a:ea typeface="Arial" charset="0"/>
                <a:cs typeface="Arial" charset="0"/>
              </a:rPr>
              <a:t>Lateral hypothalamus (LH)</a:t>
            </a:r>
            <a:br>
              <a:rPr lang="en-US" sz="2400">
                <a:latin typeface="Arial" charset="0"/>
                <a:ea typeface="Arial" charset="0"/>
                <a:cs typeface="Arial" charset="0"/>
              </a:rPr>
            </a:br>
            <a:r>
              <a:rPr lang="en-US" sz="2400">
                <a:latin typeface="Arial" charset="0"/>
                <a:ea typeface="Arial" charset="0"/>
                <a:cs typeface="Arial" charset="0"/>
              </a:rPr>
              <a:t>and ventromedial nucleus (VMH)</a:t>
            </a:r>
            <a:br>
              <a:rPr lang="en-US" sz="2400">
                <a:latin typeface="Arial" charset="0"/>
                <a:ea typeface="Arial" charset="0"/>
                <a:cs typeface="Arial" charset="0"/>
              </a:rPr>
            </a:br>
            <a:r>
              <a:rPr lang="en-US" sz="2400">
                <a:latin typeface="Arial" charset="0"/>
                <a:ea typeface="Arial" charset="0"/>
                <a:cs typeface="Arial" charset="0"/>
              </a:rPr>
              <a:t>of the hypothalamus </a:t>
            </a:r>
          </a:p>
          <a:p>
            <a:pPr lvl="1"/>
            <a:r>
              <a:rPr lang="en-US" sz="2400">
                <a:latin typeface="Arial" charset="0"/>
                <a:ea typeface="Arial" charset="0"/>
                <a:cs typeface="Arial" charset="0"/>
              </a:rPr>
              <a:t>Paraventricular nucleus</a:t>
            </a:r>
            <a:endParaRPr lang="en-US" sz="2400" b="1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b="1">
                <a:latin typeface="Arial" charset="0"/>
              </a:rPr>
              <a:t>Glucose and digestive regulation</a:t>
            </a:r>
            <a:endParaRPr lang="en-US" sz="2400">
              <a:latin typeface="Arial" charset="0"/>
            </a:endParaRPr>
          </a:p>
          <a:p>
            <a:pPr lvl="1"/>
            <a:r>
              <a:rPr lang="en-US" sz="2400">
                <a:latin typeface="Arial" charset="0"/>
                <a:ea typeface="Arial" charset="0"/>
                <a:cs typeface="Arial" charset="0"/>
              </a:rPr>
              <a:t>Glucostatic theory</a:t>
            </a:r>
            <a:endParaRPr lang="en-US" sz="2400" b="1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b="1">
                <a:latin typeface="Arial" charset="0"/>
              </a:rPr>
              <a:t>Hormonal regulation</a:t>
            </a:r>
            <a:endParaRPr lang="en-US" sz="2400">
              <a:latin typeface="Arial" charset="0"/>
            </a:endParaRPr>
          </a:p>
          <a:p>
            <a:pPr lvl="1"/>
            <a:r>
              <a:rPr lang="en-US" sz="2400">
                <a:latin typeface="Arial" charset="0"/>
                <a:ea typeface="Arial" charset="0"/>
                <a:cs typeface="Arial" charset="0"/>
              </a:rPr>
              <a:t>Insulin and leptin</a:t>
            </a:r>
          </a:p>
        </p:txBody>
      </p:sp>
      <p:pic>
        <p:nvPicPr>
          <p:cNvPr id="20483" name="Picture 4" descr="MCj0232295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800600"/>
            <a:ext cx="1284288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5" descr="MCj0197566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828800"/>
            <a:ext cx="1741488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latin typeface="Arial" charset="0"/>
              </a:rPr>
              <a:t>Eating and Weight: </a:t>
            </a:r>
            <a:br>
              <a:rPr lang="en-US" sz="2800" b="1">
                <a:latin typeface="Arial" charset="0"/>
              </a:rPr>
            </a:br>
            <a:r>
              <a:rPr lang="en-US" sz="2800" b="1">
                <a:latin typeface="Arial" charset="0"/>
              </a:rPr>
              <a:t>The Roots of Obesity</a:t>
            </a:r>
          </a:p>
        </p:txBody>
      </p:sp>
      <p:sp>
        <p:nvSpPr>
          <p:cNvPr id="22530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>
                <a:latin typeface="Arial" charset="0"/>
              </a:rPr>
              <a:t>Obesity – </a:t>
            </a:r>
            <a:r>
              <a:rPr lang="en-US" sz="2400">
                <a:latin typeface="Arial" charset="0"/>
              </a:rPr>
              <a:t>20% above average weight for height</a:t>
            </a:r>
            <a:endParaRPr lang="en-US" sz="2400" b="1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latin typeface="Arial" charset="0"/>
              </a:rPr>
              <a:t>Evolutionary – </a:t>
            </a:r>
            <a:r>
              <a:rPr lang="en-US" sz="2400">
                <a:latin typeface="Arial" charset="0"/>
              </a:rPr>
              <a:t>food supply changes</a:t>
            </a:r>
            <a:endParaRPr lang="en-US" sz="2400" b="1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latin typeface="Arial" charset="0"/>
              </a:rPr>
              <a:t>Genetic predisposition</a:t>
            </a:r>
            <a:endParaRPr lang="en-US" sz="2400"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ea typeface="Arial" charset="0"/>
                <a:cs typeface="Arial" charset="0"/>
              </a:rPr>
              <a:t>Body Mass Index and adoption study</a:t>
            </a:r>
            <a:endParaRPr lang="en-US" sz="2400" b="1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latin typeface="Arial" charset="0"/>
              </a:rPr>
              <a:t>The concept of set point </a:t>
            </a:r>
            <a:r>
              <a:rPr lang="en-US" sz="2400">
                <a:latin typeface="Arial" charset="0"/>
              </a:rPr>
              <a:t>(natural point in weight stability) </a:t>
            </a:r>
            <a:r>
              <a:rPr lang="en-US" sz="2400" b="1">
                <a:latin typeface="Arial" charset="0"/>
              </a:rPr>
              <a:t>&amp; settling point </a:t>
            </a:r>
            <a:r>
              <a:rPr lang="en-US" sz="2400">
                <a:latin typeface="Arial" charset="0"/>
              </a:rPr>
              <a:t>(weight stays the same unless long lasting changes take place)</a:t>
            </a:r>
            <a:endParaRPr lang="en-US" sz="2400" b="1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latin typeface="Arial" charset="0"/>
              </a:rPr>
              <a:t>Dietary restraint – </a:t>
            </a:r>
            <a:r>
              <a:rPr lang="en-US" sz="2400">
                <a:latin typeface="Arial" charset="0"/>
              </a:rPr>
              <a:t>may contribute to overeating and obesity</a:t>
            </a:r>
            <a:endParaRPr lang="en-US" sz="2400" b="1">
              <a:latin typeface="Arial" charset="0"/>
            </a:endParaRPr>
          </a:p>
        </p:txBody>
      </p:sp>
      <p:pic>
        <p:nvPicPr>
          <p:cNvPr id="22531" name="Picture 5" descr="MPj0400498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953000"/>
            <a:ext cx="1066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latin typeface="Arial" charset="0"/>
              </a:rPr>
              <a:t>Other factors in eating &amp; obesity</a:t>
            </a:r>
          </a:p>
        </p:txBody>
      </p:sp>
      <p:sp>
        <p:nvSpPr>
          <p:cNvPr id="24578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The environment &amp; obesity: lifestyle factors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Arial" charset="0"/>
              </a:rPr>
              <a:t>Cultural attitudes: ideal about body size vary across culture and time/history</a:t>
            </a:r>
            <a:br>
              <a:rPr lang="en-US" sz="2400">
                <a:latin typeface="Arial" charset="0"/>
              </a:rPr>
            </a:br>
            <a:endParaRPr lang="en-US" sz="240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latin typeface="Arial" charset="0"/>
              </a:rPr>
              <a:t>Is there a </a:t>
            </a:r>
            <a:r>
              <a:rPr lang="ja-JP" altLang="en-US" sz="2400" b="1">
                <a:latin typeface="Arial" charset="0"/>
              </a:rPr>
              <a:t>“</a:t>
            </a:r>
            <a:r>
              <a:rPr lang="en-US" altLang="ja-JP" sz="2400" b="1">
                <a:latin typeface="Arial" charset="0"/>
              </a:rPr>
              <a:t>fat</a:t>
            </a:r>
            <a:r>
              <a:rPr lang="ja-JP" altLang="en-US" sz="2400" b="1">
                <a:latin typeface="Arial" charset="0"/>
              </a:rPr>
              <a:t>”</a:t>
            </a:r>
            <a:r>
              <a:rPr lang="en-US" altLang="ja-JP" sz="2400" b="1">
                <a:latin typeface="Arial" charset="0"/>
              </a:rPr>
              <a:t> gene?</a:t>
            </a:r>
          </a:p>
          <a:p>
            <a:pPr>
              <a:lnSpc>
                <a:spcPct val="90000"/>
              </a:lnSpc>
              <a:buFont typeface="Wingdings" charset="0"/>
              <a:buChar char="ü"/>
            </a:pPr>
            <a:r>
              <a:rPr lang="en-US" sz="2400" b="1">
                <a:latin typeface="Arial" charset="0"/>
              </a:rPr>
              <a:t>   </a:t>
            </a:r>
            <a:r>
              <a:rPr lang="en-US" sz="2400">
                <a:latin typeface="Arial" charset="0"/>
              </a:rPr>
              <a:t>1/3 of people in U.S. are obese</a:t>
            </a:r>
          </a:p>
          <a:p>
            <a:pPr>
              <a:lnSpc>
                <a:spcPct val="90000"/>
              </a:lnSpc>
              <a:buFont typeface="Wingdings" charset="0"/>
              <a:buChar char="ü"/>
            </a:pPr>
            <a:r>
              <a:rPr lang="en-US" sz="2400">
                <a:latin typeface="Arial" charset="0"/>
              </a:rPr>
              <a:t>    larger fat cells in obese people &amp; set point of        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Arial" charset="0"/>
              </a:rPr>
              <a:t>        weight determined by metabolism</a:t>
            </a:r>
          </a:p>
          <a:p>
            <a:pPr>
              <a:lnSpc>
                <a:spcPct val="90000"/>
              </a:lnSpc>
              <a:buFont typeface="Wingdings" charset="0"/>
              <a:buChar char="ü"/>
            </a:pPr>
            <a:r>
              <a:rPr lang="en-US" sz="2400">
                <a:latin typeface="Arial" charset="0"/>
              </a:rPr>
              <a:t>    200 genes that contribute to weight</a:t>
            </a:r>
          </a:p>
          <a:p>
            <a:pPr>
              <a:lnSpc>
                <a:spcPct val="90000"/>
              </a:lnSpc>
              <a:buFont typeface="Wingdings" charset="0"/>
              <a:buChar char="ü"/>
            </a:pPr>
            <a:r>
              <a:rPr lang="en-US" sz="2400">
                <a:latin typeface="Arial" charset="0"/>
              </a:rPr>
              <a:t>    many factors contribute to weight loss &amp; gain</a:t>
            </a:r>
          </a:p>
          <a:p>
            <a:pPr>
              <a:lnSpc>
                <a:spcPct val="90000"/>
              </a:lnSpc>
              <a:buFont typeface="Wingdings" charset="0"/>
              <a:buChar char="ü"/>
            </a:pPr>
            <a:endParaRPr lang="en-US" sz="2400" b="1">
              <a:latin typeface="Arial" charset="0"/>
            </a:endParaRPr>
          </a:p>
        </p:txBody>
      </p:sp>
      <p:pic>
        <p:nvPicPr>
          <p:cNvPr id="24579" name="Picture 4" descr="MMj02968220000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514600"/>
            <a:ext cx="12096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latin typeface="Arial" charset="0"/>
              </a:rPr>
              <a:t>The Mystery of Sexual Orientation</a:t>
            </a:r>
          </a:p>
        </p:txBody>
      </p:sp>
      <p:sp>
        <p:nvSpPr>
          <p:cNvPr id="26626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447800"/>
            <a:ext cx="8067675" cy="3013075"/>
          </a:xfrm>
        </p:spPr>
        <p:txBody>
          <a:bodyPr/>
          <a:lstStyle/>
          <a:p>
            <a:r>
              <a:rPr lang="en-US" sz="2400" b="1">
                <a:latin typeface="Arial" charset="0"/>
              </a:rPr>
              <a:t>Normal vs. abnormal behavior?</a:t>
            </a:r>
          </a:p>
          <a:p>
            <a:pPr>
              <a:buFont typeface="Wingdings" charset="0"/>
              <a:buNone/>
            </a:pPr>
            <a:r>
              <a:rPr lang="en-US" sz="2400" b="1">
                <a:latin typeface="Arial" charset="0"/>
              </a:rPr>
              <a:t>   </a:t>
            </a:r>
            <a:r>
              <a:rPr lang="en-US" sz="2400">
                <a:latin typeface="Arial" charset="0"/>
              </a:rPr>
              <a:t>- Deviation from average?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Arial" charset="0"/>
              </a:rPr>
              <a:t>   - Standard or ideal?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Arial" charset="0"/>
              </a:rPr>
              <a:t>      *homosexuality labeled mental illness until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Arial" charset="0"/>
              </a:rPr>
              <a:t>	    1973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Arial" charset="0"/>
              </a:rPr>
              <a:t>   - Consequences of behavior?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Arial" charset="0"/>
              </a:rPr>
              <a:t>      *distress, guilt, or harmful to someone else</a:t>
            </a:r>
          </a:p>
          <a:p>
            <a:pPr>
              <a:buFont typeface="Wingdings" charset="0"/>
              <a:buNone/>
            </a:pPr>
            <a:endParaRPr lang="en-US" sz="2400" b="1">
              <a:latin typeface="Arial" charset="0"/>
            </a:endParaRPr>
          </a:p>
        </p:txBody>
      </p:sp>
      <p:pic>
        <p:nvPicPr>
          <p:cNvPr id="26627" name="Picture 4" descr="MCj0303655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486400"/>
            <a:ext cx="8255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5" descr="MCj0303653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257800"/>
            <a:ext cx="1030288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>
                <a:latin typeface="Arial" charset="0"/>
              </a:rPr>
              <a:t>The Mystery of Sexual Orientation</a:t>
            </a:r>
          </a:p>
        </p:txBody>
      </p:sp>
      <p:sp>
        <p:nvSpPr>
          <p:cNvPr id="28674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533400" y="1447800"/>
            <a:ext cx="8067675" cy="3013075"/>
          </a:xfrm>
        </p:spPr>
        <p:txBody>
          <a:bodyPr/>
          <a:lstStyle/>
          <a:p>
            <a:r>
              <a:rPr lang="en-US" sz="2400" b="1">
                <a:latin typeface="Arial" charset="0"/>
              </a:rPr>
              <a:t>Heterosexual – Bisexual – Homosexual</a:t>
            </a:r>
            <a:endParaRPr lang="en-US" sz="2400">
              <a:latin typeface="Arial" charset="0"/>
            </a:endParaRPr>
          </a:p>
          <a:p>
            <a:pPr lvl="1"/>
            <a:r>
              <a:rPr lang="en-US" sz="2400">
                <a:latin typeface="Arial" charset="0"/>
                <a:ea typeface="Arial" charset="0"/>
                <a:cs typeface="Arial" charset="0"/>
              </a:rPr>
              <a:t>A continuum as suggested by Alfred Kinsey</a:t>
            </a:r>
          </a:p>
          <a:p>
            <a:pPr lvl="1"/>
            <a:r>
              <a:rPr lang="en-US" sz="2400">
                <a:latin typeface="Arial" charset="0"/>
                <a:ea typeface="Arial" charset="0"/>
                <a:cs typeface="Arial" charset="0"/>
              </a:rPr>
              <a:t>Homosexuality estimates between 2%-10%</a:t>
            </a:r>
            <a:endParaRPr lang="en-US" sz="2400" b="1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b="1">
                <a:latin typeface="Arial" charset="0"/>
              </a:rPr>
              <a:t>Theories explaining homosexuality</a:t>
            </a:r>
            <a:endParaRPr lang="en-US" sz="2400">
              <a:latin typeface="Arial" charset="0"/>
            </a:endParaRPr>
          </a:p>
          <a:p>
            <a:pPr lvl="1"/>
            <a:r>
              <a:rPr lang="en-US" sz="2400">
                <a:latin typeface="Arial" charset="0"/>
                <a:ea typeface="Arial" charset="0"/>
                <a:cs typeface="Arial" charset="0"/>
              </a:rPr>
              <a:t>Environmental – Reinforcement and observational learning</a:t>
            </a:r>
          </a:p>
          <a:p>
            <a:pPr lvl="1"/>
            <a:r>
              <a:rPr lang="en-US" sz="2400">
                <a:latin typeface="Arial" charset="0"/>
                <a:ea typeface="Arial" charset="0"/>
                <a:cs typeface="Arial" charset="0"/>
              </a:rPr>
              <a:t>Biological – twin &amp; adoption studies; brains &amp; hormones (testosterone)</a:t>
            </a:r>
          </a:p>
          <a:p>
            <a:pPr lvl="1"/>
            <a:r>
              <a:rPr lang="en-US" sz="2400">
                <a:latin typeface="Arial" charset="0"/>
                <a:ea typeface="Arial" charset="0"/>
                <a:cs typeface="Arial" charset="0"/>
              </a:rPr>
              <a:t>Interactionist – combination of 2 approaches</a:t>
            </a:r>
          </a:p>
        </p:txBody>
      </p:sp>
      <p:pic>
        <p:nvPicPr>
          <p:cNvPr id="28675" name="Picture 4" descr="MCj0303655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638800"/>
            <a:ext cx="8255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6" name="Picture 5" descr="MCj0303653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713" y="5334000"/>
            <a:ext cx="103028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4013"/>
            <a:ext cx="8216900" cy="552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0" y="5943600"/>
            <a:ext cx="91440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300" b="1">
                <a:solidFill>
                  <a:schemeClr val="tx2"/>
                </a:solidFill>
              </a:rPr>
              <a:t>Figure 10.14  Genetics and sexual orientation</a:t>
            </a:r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391</Words>
  <Application>Microsoft Macintosh PowerPoint</Application>
  <PresentationFormat>On-screen Show (4:3)</PresentationFormat>
  <Paragraphs>61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Wingdings</vt:lpstr>
      <vt:lpstr>Default Design</vt:lpstr>
      <vt:lpstr>Unit 9 Wellness &amp;  Unit 10 Emotion &amp; Motivation</vt:lpstr>
      <vt:lpstr>Motivational Theories and Concepts</vt:lpstr>
      <vt:lpstr>Stress: An Everyday Event</vt:lpstr>
      <vt:lpstr>The Motivation of Hunger and Eating: Biological Factors</vt:lpstr>
      <vt:lpstr>Eating and Weight:  The Roots of Obesity</vt:lpstr>
      <vt:lpstr>Other factors in eating &amp; obesity</vt:lpstr>
      <vt:lpstr>The Mystery of Sexual Orientation</vt:lpstr>
      <vt:lpstr>The Mystery of Sexual Orientation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9: Motivation and Emotion</dc:title>
  <dc:creator>Robin Musselman</dc:creator>
  <cp:lastModifiedBy>Amber Gilewski</cp:lastModifiedBy>
  <cp:revision>46</cp:revision>
  <dcterms:created xsi:type="dcterms:W3CDTF">2009-10-11T19:02:20Z</dcterms:created>
  <dcterms:modified xsi:type="dcterms:W3CDTF">2020-09-01T03:07:50Z</dcterms:modified>
</cp:coreProperties>
</file>