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304" r:id="rId4"/>
    <p:sldId id="301" r:id="rId5"/>
    <p:sldId id="300" r:id="rId6"/>
    <p:sldId id="262" r:id="rId7"/>
    <p:sldId id="287" r:id="rId8"/>
    <p:sldId id="299" r:id="rId9"/>
    <p:sldId id="266" r:id="rId10"/>
    <p:sldId id="303" r:id="rId11"/>
    <p:sldId id="275" r:id="rId12"/>
    <p:sldId id="305" r:id="rId13"/>
    <p:sldId id="306" r:id="rId14"/>
    <p:sldId id="28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accent1"/>
      </a:buClr>
      <a:buSzPct val="80000"/>
      <a:buFont typeface="Wingdings" charset="0"/>
      <a:buChar char="n"/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accent1"/>
      </a:buClr>
      <a:buSzPct val="80000"/>
      <a:buFont typeface="Wingdings" charset="0"/>
      <a:buChar char="n"/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accent1"/>
      </a:buClr>
      <a:buSzPct val="80000"/>
      <a:buFont typeface="Wingdings" charset="0"/>
      <a:buChar char="n"/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accent1"/>
      </a:buClr>
      <a:buSzPct val="80000"/>
      <a:buFont typeface="Wingdings" charset="0"/>
      <a:buChar char="n"/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accent1"/>
      </a:buClr>
      <a:buSzPct val="80000"/>
      <a:buFont typeface="Wingdings" charset="0"/>
      <a:buChar char="n"/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129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 varScale="1">
        <p:scale>
          <a:sx n="66" d="100"/>
          <a:sy n="66" d="100"/>
        </p:scale>
        <p:origin x="-14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latin typeface="Times" charset="0"/>
              </a:defRPr>
            </a:lvl1pPr>
          </a:lstStyle>
          <a:p>
            <a:pPr>
              <a:defRPr/>
            </a:pPr>
            <a:fld id="{835A1AB7-80A1-2947-A080-1759A2F1F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6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C19649-48FD-0A4C-9909-AA4DD45B04F0}" type="slidenum">
              <a:rPr lang="en-US" sz="1200" b="0">
                <a:latin typeface="Times" charset="0"/>
              </a:rPr>
              <a:pPr/>
              <a:t>1</a:t>
            </a:fld>
            <a:endParaRPr lang="en-US" sz="1200" b="0">
              <a:latin typeface="Times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228600"/>
            <a:ext cx="4572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5486400" cy="4495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 u="sng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3C7484-1B90-D94F-9632-C7497CF1F4E1}" type="slidenum">
              <a:rPr lang="en-US" sz="1200" b="0">
                <a:latin typeface="Times" charset="0"/>
              </a:rPr>
              <a:pPr/>
              <a:t>10</a:t>
            </a:fld>
            <a:endParaRPr lang="en-US" sz="1200" b="0">
              <a:latin typeface="Times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C3EABF-030B-B04B-A8F1-698E77C7F30B}" type="slidenum">
              <a:rPr lang="en-US" sz="1200" b="0">
                <a:latin typeface="Times" charset="0"/>
              </a:rPr>
              <a:pPr/>
              <a:t>11</a:t>
            </a:fld>
            <a:endParaRPr lang="en-US" sz="1200" b="0">
              <a:latin typeface="Times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2800"/>
            <a:ext cx="6858000" cy="5791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71450" indent="-171450" eaLnBrk="1" hangingPunct="1">
              <a:lnSpc>
                <a:spcPct val="80000"/>
              </a:lnSpc>
            </a:pPr>
            <a:endParaRPr lang="en-US" b="1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3DF400-C5B0-3149-90C6-8A6B7E561E5D}" type="slidenum">
              <a:rPr lang="en-US" sz="1200" b="0">
                <a:latin typeface="Times" charset="0"/>
              </a:rPr>
              <a:pPr/>
              <a:t>12</a:t>
            </a:fld>
            <a:endParaRPr lang="en-US" sz="1200" b="0">
              <a:latin typeface="Times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009A0-D9EB-1C48-BBCC-D7E42DE4E58C}" type="slidenum">
              <a:rPr lang="en-US" sz="1200" b="0">
                <a:latin typeface="Times" charset="0"/>
              </a:rPr>
              <a:pPr/>
              <a:t>13</a:t>
            </a:fld>
            <a:endParaRPr lang="en-US" sz="1200" b="0">
              <a:latin typeface="Times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00C63E-70DC-6C49-8D65-2BBC0B68397E}" type="slidenum">
              <a:rPr lang="en-US" sz="1200" b="0">
                <a:latin typeface="Times" charset="0"/>
              </a:rPr>
              <a:pPr/>
              <a:t>14</a:t>
            </a:fld>
            <a:endParaRPr lang="en-US" sz="1200" b="0">
              <a:latin typeface="Times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859A0F-1246-F54F-9901-96FE851F3590}" type="slidenum">
              <a:rPr lang="en-US" sz="1200" b="0">
                <a:latin typeface="Times" charset="0"/>
              </a:rPr>
              <a:pPr/>
              <a:t>2</a:t>
            </a:fld>
            <a:endParaRPr lang="en-US" sz="1200" b="0">
              <a:latin typeface="Times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7755C-DE57-6445-B16A-CC3A2636E194}" type="slidenum">
              <a:rPr lang="en-US" sz="1200" b="0">
                <a:latin typeface="Times" charset="0"/>
              </a:rPr>
              <a:pPr/>
              <a:t>3</a:t>
            </a:fld>
            <a:endParaRPr lang="en-US" sz="1200" b="0">
              <a:latin typeface="Times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2B5117-1EAF-4248-8325-3BDC4911522E}" type="slidenum">
              <a:rPr lang="en-US" sz="1200" b="0">
                <a:latin typeface="Times" charset="0"/>
              </a:rPr>
              <a:pPr/>
              <a:t>4</a:t>
            </a:fld>
            <a:endParaRPr lang="en-US" sz="1200" b="0">
              <a:latin typeface="Times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3FFF2D-C003-D844-9263-6BC0129D1E5B}" type="slidenum">
              <a:rPr lang="en-US" sz="1200" b="0">
                <a:latin typeface="Times" charset="0"/>
              </a:rPr>
              <a:pPr/>
              <a:t>5</a:t>
            </a:fld>
            <a:endParaRPr lang="en-US" sz="1200" b="0">
              <a:latin typeface="Times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 b="1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EFFB07-ED60-DC46-A69C-19A5CBBEDA9C}" type="slidenum">
              <a:rPr lang="en-US" sz="1200" b="0">
                <a:latin typeface="Times" charset="0"/>
              </a:rPr>
              <a:pPr/>
              <a:t>6</a:t>
            </a:fld>
            <a:endParaRPr lang="en-US" sz="1200" b="0">
              <a:latin typeface="Times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 i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8521CB-52B6-D541-B679-00A9FD6535E0}" type="slidenum">
              <a:rPr lang="en-US" sz="1200" b="0">
                <a:latin typeface="Times" charset="0"/>
              </a:rPr>
              <a:pPr/>
              <a:t>7</a:t>
            </a:fld>
            <a:endParaRPr lang="en-US" sz="1200" b="0">
              <a:latin typeface="Times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6858000" cy="6019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70000"/>
              </a:lnSpc>
            </a:pP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endParaRPr lang="en-US" sz="100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CD045-D9BA-E247-B9DF-250377259B07}" type="slidenum">
              <a:rPr lang="en-US" sz="1200" b="0">
                <a:latin typeface="Times" charset="0"/>
              </a:rPr>
              <a:pPr/>
              <a:t>8</a:t>
            </a:fld>
            <a:endParaRPr lang="en-US" sz="1200" b="0">
              <a:latin typeface="Times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6172200" cy="5638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 b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9DDAC8-CEB2-8249-984A-3101D5DA47B0}" type="slidenum">
              <a:rPr lang="en-US" sz="1200" b="0">
                <a:latin typeface="Times" charset="0"/>
              </a:rPr>
              <a:pPr/>
              <a:t>9</a:t>
            </a:fld>
            <a:endParaRPr lang="en-US" sz="1200" b="0">
              <a:latin typeface="Times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3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7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48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48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</p:grpSp>
      <p:grpSp>
        <p:nvGrpSpPr>
          <p:cNvPr id="27" name="Group 30"/>
          <p:cNvGrpSpPr>
            <a:grpSpLocks/>
          </p:cNvGrpSpPr>
          <p:nvPr userDrawn="1"/>
        </p:nvGrpSpPr>
        <p:grpSpPr bwMode="auto">
          <a:xfrm>
            <a:off x="0" y="0"/>
            <a:ext cx="1066800" cy="6858000"/>
            <a:chOff x="0" y="-3"/>
            <a:chExt cx="672" cy="4320"/>
          </a:xfrm>
        </p:grpSpPr>
        <p:grpSp>
          <p:nvGrpSpPr>
            <p:cNvPr id="28" name="Group 31"/>
            <p:cNvGrpSpPr>
              <a:grpSpLocks/>
            </p:cNvGrpSpPr>
            <p:nvPr/>
          </p:nvGrpSpPr>
          <p:grpSpPr bwMode="auto">
            <a:xfrm rot="16200000" flipH="1">
              <a:off x="-1821" y="1838"/>
              <a:ext cx="4322" cy="640"/>
              <a:chOff x="-5" y="1561"/>
              <a:chExt cx="5765" cy="640"/>
            </a:xfrm>
          </p:grpSpPr>
          <p:sp>
            <p:nvSpPr>
              <p:cNvPr id="31" name="Freeform 32"/>
              <p:cNvSpPr>
                <a:spLocks/>
              </p:cNvSpPr>
              <p:nvPr/>
            </p:nvSpPr>
            <p:spPr bwMode="ltGray">
              <a:xfrm rot="-5400000">
                <a:off x="2553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33"/>
              <p:cNvSpPr>
                <a:spLocks/>
              </p:cNvSpPr>
              <p:nvPr/>
            </p:nvSpPr>
            <p:spPr bwMode="ltGray">
              <a:xfrm rot="-5400000">
                <a:off x="1318" y="167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34"/>
              <p:cNvSpPr>
                <a:spLocks/>
              </p:cNvSpPr>
              <p:nvPr/>
            </p:nvSpPr>
            <p:spPr bwMode="ltGray">
              <a:xfrm rot="-5400000">
                <a:off x="976" y="1670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3 h 317"/>
                  <a:gd name="T4" fmla="*/ 624 w 624"/>
                  <a:gd name="T5" fmla="*/ 36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35"/>
              <p:cNvSpPr>
                <a:spLocks/>
              </p:cNvSpPr>
              <p:nvPr/>
            </p:nvSpPr>
            <p:spPr bwMode="ltGray">
              <a:xfrm rot="-5400000">
                <a:off x="-63" y="1754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36"/>
              <p:cNvSpPr>
                <a:spLocks/>
              </p:cNvSpPr>
              <p:nvPr/>
            </p:nvSpPr>
            <p:spPr bwMode="ltGray">
              <a:xfrm rot="-5400000">
                <a:off x="659" y="1734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37"/>
              <p:cNvSpPr>
                <a:spLocks/>
              </p:cNvSpPr>
              <p:nvPr/>
            </p:nvSpPr>
            <p:spPr bwMode="ltGray">
              <a:xfrm rot="-5400000">
                <a:off x="439" y="1700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3 h 272"/>
                  <a:gd name="T4" fmla="*/ 240 w 624"/>
                  <a:gd name="T5" fmla="*/ 320 h 272"/>
                  <a:gd name="T6" fmla="*/ 624 w 624"/>
                  <a:gd name="T7" fmla="*/ 363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38"/>
              <p:cNvSpPr>
                <a:spLocks/>
              </p:cNvSpPr>
              <p:nvPr/>
            </p:nvSpPr>
            <p:spPr bwMode="ltGray">
              <a:xfrm rot="-5400000">
                <a:off x="153" y="1728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39"/>
              <p:cNvSpPr>
                <a:spLocks/>
              </p:cNvSpPr>
              <p:nvPr/>
            </p:nvSpPr>
            <p:spPr bwMode="ltGray">
              <a:xfrm rot="-5400000">
                <a:off x="3205" y="1661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40"/>
              <p:cNvSpPr>
                <a:spLocks/>
              </p:cNvSpPr>
              <p:nvPr/>
            </p:nvSpPr>
            <p:spPr bwMode="ltGray">
              <a:xfrm rot="-5400000">
                <a:off x="2870" y="1662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41"/>
              <p:cNvSpPr>
                <a:spLocks/>
              </p:cNvSpPr>
              <p:nvPr/>
            </p:nvSpPr>
            <p:spPr bwMode="ltGray">
              <a:xfrm rot="-5400000">
                <a:off x="1827" y="1747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5 h 370"/>
                  <a:gd name="T4" fmla="*/ 624 w 624"/>
                  <a:gd name="T5" fmla="*/ 225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42"/>
              <p:cNvSpPr>
                <a:spLocks/>
              </p:cNvSpPr>
              <p:nvPr/>
            </p:nvSpPr>
            <p:spPr bwMode="ltGray">
              <a:xfrm rot="-5400000">
                <a:off x="2548" y="1726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43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0 h 272"/>
                  <a:gd name="T4" fmla="*/ 240 w 624"/>
                  <a:gd name="T5" fmla="*/ 318 h 272"/>
                  <a:gd name="T6" fmla="*/ 624 w 624"/>
                  <a:gd name="T7" fmla="*/ 36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45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46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3 h 317"/>
                  <a:gd name="T4" fmla="*/ 624 w 624"/>
                  <a:gd name="T5" fmla="*/ 36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47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48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49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50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Freeform 51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  <p:sp>
          <p:nvSpPr>
            <p:cNvPr id="30" name="Freeform 52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</p:grpSp>
      <p:sp>
        <p:nvSpPr>
          <p:cNvPr id="50" name="Rectangle 53"/>
          <p:cNvSpPr>
            <a:spLocks noChangeArrowheads="1"/>
          </p:cNvSpPr>
          <p:nvPr userDrawn="1"/>
        </p:nvSpPr>
        <p:spPr bwMode="auto">
          <a:xfrm>
            <a:off x="7391400" y="6481763"/>
            <a:ext cx="2286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4"/>
          <p:cNvSpPr>
            <a:spLocks noChangeArrowheads="1"/>
          </p:cNvSpPr>
          <p:nvPr userDrawn="1"/>
        </p:nvSpPr>
        <p:spPr bwMode="auto">
          <a:xfrm>
            <a:off x="7620000" y="6481763"/>
            <a:ext cx="228600" cy="228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5"/>
          <p:cNvSpPr>
            <a:spLocks noChangeArrowheads="1"/>
          </p:cNvSpPr>
          <p:nvPr userDrawn="1"/>
        </p:nvSpPr>
        <p:spPr bwMode="auto">
          <a:xfrm>
            <a:off x="7848600" y="6481763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6"/>
          <p:cNvSpPr>
            <a:spLocks noChangeArrowheads="1"/>
          </p:cNvSpPr>
          <p:nvPr userDrawn="1"/>
        </p:nvSpPr>
        <p:spPr bwMode="auto">
          <a:xfrm>
            <a:off x="8077200" y="6481763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 userDrawn="1"/>
        </p:nvSpPr>
        <p:spPr bwMode="auto">
          <a:xfrm>
            <a:off x="8305800" y="6481763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 userDrawn="1"/>
        </p:nvSpPr>
        <p:spPr bwMode="auto">
          <a:xfrm>
            <a:off x="8534400" y="6481763"/>
            <a:ext cx="228600" cy="2286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59">
            <a:hlinkClick r:id="" action="ppaction://hlinkshowjump?jump=endshow"/>
          </p:cNvPr>
          <p:cNvSpPr txBox="1">
            <a:spLocks noChangeArrowheads="1"/>
          </p:cNvSpPr>
          <p:nvPr userDrawn="1"/>
        </p:nvSpPr>
        <p:spPr bwMode="auto">
          <a:xfrm>
            <a:off x="7312025" y="6188075"/>
            <a:ext cx="158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b="0">
                <a:solidFill>
                  <a:schemeClr val="tx2"/>
                </a:solidFill>
              </a:rPr>
              <a:t>Table of Contents</a:t>
            </a:r>
          </a:p>
        </p:txBody>
      </p:sp>
      <p:sp>
        <p:nvSpPr>
          <p:cNvPr id="57" name="Rectangle 60"/>
          <p:cNvSpPr>
            <a:spLocks noChangeArrowheads="1"/>
          </p:cNvSpPr>
          <p:nvPr userDrawn="1"/>
        </p:nvSpPr>
        <p:spPr bwMode="auto">
          <a:xfrm>
            <a:off x="8763000" y="6481763"/>
            <a:ext cx="228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-10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" name="Rectangle 2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" name="Rectangle 2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2C0AC1B-F9D6-5643-899B-E7C0EB576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8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828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285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57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86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1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121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85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27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63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63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0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60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63" name="Freeform 4"/>
              <p:cNvSpPr>
                <a:spLocks/>
              </p:cNvSpPr>
              <p:nvPr/>
            </p:nvSpPr>
            <p:spPr bwMode="ltGray">
              <a:xfrm rot="-5400000">
                <a:off x="2553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5"/>
              <p:cNvSpPr>
                <a:spLocks/>
              </p:cNvSpPr>
              <p:nvPr/>
            </p:nvSpPr>
            <p:spPr bwMode="ltGray">
              <a:xfrm rot="-5400000">
                <a:off x="1318" y="167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6"/>
              <p:cNvSpPr>
                <a:spLocks/>
              </p:cNvSpPr>
              <p:nvPr/>
            </p:nvSpPr>
            <p:spPr bwMode="ltGray">
              <a:xfrm rot="-5400000">
                <a:off x="977" y="1669"/>
                <a:ext cx="624" cy="42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4 h 317"/>
                  <a:gd name="T4" fmla="*/ 624 w 624"/>
                  <a:gd name="T5" fmla="*/ 36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7"/>
              <p:cNvSpPr>
                <a:spLocks/>
              </p:cNvSpPr>
              <p:nvPr/>
            </p:nvSpPr>
            <p:spPr bwMode="ltGray">
              <a:xfrm rot="-5400000">
                <a:off x="-62" y="1753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5 h 370"/>
                  <a:gd name="T4" fmla="*/ 624 w 624"/>
                  <a:gd name="T5" fmla="*/ 225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8"/>
              <p:cNvSpPr>
                <a:spLocks/>
              </p:cNvSpPr>
              <p:nvPr/>
            </p:nvSpPr>
            <p:spPr bwMode="ltGray">
              <a:xfrm rot="-5400000">
                <a:off x="659" y="1734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9"/>
              <p:cNvSpPr>
                <a:spLocks/>
              </p:cNvSpPr>
              <p:nvPr/>
            </p:nvSpPr>
            <p:spPr bwMode="ltGray">
              <a:xfrm rot="-5400000">
                <a:off x="440" y="1700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3 h 272"/>
                  <a:gd name="T4" fmla="*/ 240 w 624"/>
                  <a:gd name="T5" fmla="*/ 320 h 272"/>
                  <a:gd name="T6" fmla="*/ 624 w 624"/>
                  <a:gd name="T7" fmla="*/ 363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10"/>
              <p:cNvSpPr>
                <a:spLocks/>
              </p:cNvSpPr>
              <p:nvPr/>
            </p:nvSpPr>
            <p:spPr bwMode="ltGray">
              <a:xfrm rot="-5400000">
                <a:off x="151" y="1727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11"/>
              <p:cNvSpPr>
                <a:spLocks/>
              </p:cNvSpPr>
              <p:nvPr/>
            </p:nvSpPr>
            <p:spPr bwMode="ltGray">
              <a:xfrm rot="-5400000">
                <a:off x="3205" y="1661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12"/>
              <p:cNvSpPr>
                <a:spLocks/>
              </p:cNvSpPr>
              <p:nvPr/>
            </p:nvSpPr>
            <p:spPr bwMode="ltGray">
              <a:xfrm rot="-5400000">
                <a:off x="2870" y="1662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13"/>
              <p:cNvSpPr>
                <a:spLocks/>
              </p:cNvSpPr>
              <p:nvPr/>
            </p:nvSpPr>
            <p:spPr bwMode="ltGray">
              <a:xfrm rot="-5400000">
                <a:off x="1827" y="1747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5 h 370"/>
                  <a:gd name="T4" fmla="*/ 624 w 624"/>
                  <a:gd name="T5" fmla="*/ 225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14"/>
              <p:cNvSpPr>
                <a:spLocks/>
              </p:cNvSpPr>
              <p:nvPr/>
            </p:nvSpPr>
            <p:spPr bwMode="ltGray">
              <a:xfrm rot="-5400000">
                <a:off x="2548" y="1726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15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0 h 272"/>
                  <a:gd name="T4" fmla="*/ 240 w 624"/>
                  <a:gd name="T5" fmla="*/ 318 h 272"/>
                  <a:gd name="T6" fmla="*/ 624 w 624"/>
                  <a:gd name="T7" fmla="*/ 36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Freeform 16"/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17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Freeform 18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3 h 317"/>
                  <a:gd name="T4" fmla="*/ 624 w 624"/>
                  <a:gd name="T5" fmla="*/ 36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19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20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21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22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9" name="Group 30"/>
          <p:cNvGrpSpPr>
            <a:grpSpLocks/>
          </p:cNvGrpSpPr>
          <p:nvPr userDrawn="1"/>
        </p:nvGrpSpPr>
        <p:grpSpPr bwMode="auto">
          <a:xfrm>
            <a:off x="0" y="0"/>
            <a:ext cx="1066800" cy="6858000"/>
            <a:chOff x="0" y="-3"/>
            <a:chExt cx="672" cy="4320"/>
          </a:xfrm>
        </p:grpSpPr>
        <p:grpSp>
          <p:nvGrpSpPr>
            <p:cNvPr id="1038" name="Group 31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41" name="Freeform 32"/>
              <p:cNvSpPr>
                <a:spLocks/>
              </p:cNvSpPr>
              <p:nvPr/>
            </p:nvSpPr>
            <p:spPr bwMode="ltGray">
              <a:xfrm rot="-5400000">
                <a:off x="2553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33"/>
              <p:cNvSpPr>
                <a:spLocks/>
              </p:cNvSpPr>
              <p:nvPr/>
            </p:nvSpPr>
            <p:spPr bwMode="ltGray">
              <a:xfrm rot="-5400000">
                <a:off x="1318" y="167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34"/>
              <p:cNvSpPr>
                <a:spLocks/>
              </p:cNvSpPr>
              <p:nvPr/>
            </p:nvSpPr>
            <p:spPr bwMode="ltGray">
              <a:xfrm rot="-5400000">
                <a:off x="977" y="1669"/>
                <a:ext cx="624" cy="42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4 h 317"/>
                  <a:gd name="T4" fmla="*/ 624 w 624"/>
                  <a:gd name="T5" fmla="*/ 36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35"/>
              <p:cNvSpPr>
                <a:spLocks/>
              </p:cNvSpPr>
              <p:nvPr/>
            </p:nvSpPr>
            <p:spPr bwMode="ltGray">
              <a:xfrm rot="-5400000">
                <a:off x="-62" y="1753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5 h 370"/>
                  <a:gd name="T4" fmla="*/ 624 w 624"/>
                  <a:gd name="T5" fmla="*/ 225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36"/>
              <p:cNvSpPr>
                <a:spLocks/>
              </p:cNvSpPr>
              <p:nvPr/>
            </p:nvSpPr>
            <p:spPr bwMode="ltGray">
              <a:xfrm rot="-5400000">
                <a:off x="659" y="1734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37"/>
              <p:cNvSpPr>
                <a:spLocks/>
              </p:cNvSpPr>
              <p:nvPr/>
            </p:nvSpPr>
            <p:spPr bwMode="ltGray">
              <a:xfrm rot="-5400000">
                <a:off x="440" y="1700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3 h 272"/>
                  <a:gd name="T4" fmla="*/ 240 w 624"/>
                  <a:gd name="T5" fmla="*/ 320 h 272"/>
                  <a:gd name="T6" fmla="*/ 624 w 624"/>
                  <a:gd name="T7" fmla="*/ 363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38"/>
              <p:cNvSpPr>
                <a:spLocks/>
              </p:cNvSpPr>
              <p:nvPr/>
            </p:nvSpPr>
            <p:spPr bwMode="ltGray">
              <a:xfrm rot="-5400000">
                <a:off x="151" y="1727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39"/>
              <p:cNvSpPr>
                <a:spLocks/>
              </p:cNvSpPr>
              <p:nvPr/>
            </p:nvSpPr>
            <p:spPr bwMode="ltGray">
              <a:xfrm rot="-5400000">
                <a:off x="3205" y="1661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0 h 317"/>
                  <a:gd name="T4" fmla="*/ 624 w 624"/>
                  <a:gd name="T5" fmla="*/ 36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40"/>
              <p:cNvSpPr>
                <a:spLocks/>
              </p:cNvSpPr>
              <p:nvPr/>
            </p:nvSpPr>
            <p:spPr bwMode="ltGray">
              <a:xfrm rot="-5400000">
                <a:off x="2870" y="1662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41"/>
              <p:cNvSpPr>
                <a:spLocks/>
              </p:cNvSpPr>
              <p:nvPr/>
            </p:nvSpPr>
            <p:spPr bwMode="ltGray">
              <a:xfrm rot="-5400000">
                <a:off x="1827" y="1747"/>
                <a:ext cx="624" cy="256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5 h 370"/>
                  <a:gd name="T4" fmla="*/ 624 w 624"/>
                  <a:gd name="T5" fmla="*/ 225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42"/>
              <p:cNvSpPr>
                <a:spLocks/>
              </p:cNvSpPr>
              <p:nvPr/>
            </p:nvSpPr>
            <p:spPr bwMode="ltGray">
              <a:xfrm rot="-5400000">
                <a:off x="2548" y="1726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1 h 317"/>
                  <a:gd name="T4" fmla="*/ 624 w 624"/>
                  <a:gd name="T5" fmla="*/ 2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43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0 h 272"/>
                  <a:gd name="T4" fmla="*/ 240 w 624"/>
                  <a:gd name="T5" fmla="*/ 318 h 272"/>
                  <a:gd name="T6" fmla="*/ 624 w 624"/>
                  <a:gd name="T7" fmla="*/ 36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44"/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45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46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3 h 317"/>
                  <a:gd name="T4" fmla="*/ 624 w 624"/>
                  <a:gd name="T5" fmla="*/ 36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47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48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49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50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23" name="Freeform 51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</p:grpSp>
      <p:sp>
        <p:nvSpPr>
          <p:cNvPr id="1030" name="Rectangle 53"/>
          <p:cNvSpPr>
            <a:spLocks noChangeArrowheads="1"/>
          </p:cNvSpPr>
          <p:nvPr userDrawn="1"/>
        </p:nvSpPr>
        <p:spPr bwMode="auto">
          <a:xfrm>
            <a:off x="7391400" y="6481763"/>
            <a:ext cx="2286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54"/>
          <p:cNvSpPr>
            <a:spLocks noChangeArrowheads="1"/>
          </p:cNvSpPr>
          <p:nvPr userDrawn="1"/>
        </p:nvSpPr>
        <p:spPr bwMode="auto">
          <a:xfrm>
            <a:off x="7620000" y="6481763"/>
            <a:ext cx="228600" cy="228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55"/>
          <p:cNvSpPr>
            <a:spLocks noChangeArrowheads="1"/>
          </p:cNvSpPr>
          <p:nvPr userDrawn="1"/>
        </p:nvSpPr>
        <p:spPr bwMode="auto">
          <a:xfrm>
            <a:off x="7848600" y="6481763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56"/>
          <p:cNvSpPr>
            <a:spLocks noChangeArrowheads="1"/>
          </p:cNvSpPr>
          <p:nvPr userDrawn="1"/>
        </p:nvSpPr>
        <p:spPr bwMode="auto">
          <a:xfrm>
            <a:off x="8077200" y="6481763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57"/>
          <p:cNvSpPr>
            <a:spLocks noChangeArrowheads="1"/>
          </p:cNvSpPr>
          <p:nvPr userDrawn="1"/>
        </p:nvSpPr>
        <p:spPr bwMode="auto">
          <a:xfrm>
            <a:off x="8305800" y="6481763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58"/>
          <p:cNvSpPr>
            <a:spLocks noChangeArrowheads="1"/>
          </p:cNvSpPr>
          <p:nvPr userDrawn="1"/>
        </p:nvSpPr>
        <p:spPr bwMode="auto">
          <a:xfrm>
            <a:off x="8534400" y="6481763"/>
            <a:ext cx="228600" cy="2286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60"/>
          <p:cNvSpPr>
            <a:spLocks noChangeArrowheads="1"/>
          </p:cNvSpPr>
          <p:nvPr userDrawn="1"/>
        </p:nvSpPr>
        <p:spPr bwMode="auto">
          <a:xfrm>
            <a:off x="8763000" y="6481763"/>
            <a:ext cx="228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61">
            <a:hlinkClick r:id="" action="ppaction://hlinkshowjump?jump=endshow"/>
          </p:cNvPr>
          <p:cNvSpPr txBox="1">
            <a:spLocks noChangeArrowheads="1"/>
          </p:cNvSpPr>
          <p:nvPr userDrawn="1"/>
        </p:nvSpPr>
        <p:spPr bwMode="auto">
          <a:xfrm>
            <a:off x="7312025" y="6175375"/>
            <a:ext cx="1757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b="0">
                <a:solidFill>
                  <a:schemeClr val="tx2"/>
                </a:solidFill>
                <a:latin typeface="Verdana" charset="0"/>
              </a:rPr>
              <a:t>Table of Contents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2"/>
          <p:cNvGrpSpPr>
            <a:grpSpLocks/>
          </p:cNvGrpSpPr>
          <p:nvPr/>
        </p:nvGrpSpPr>
        <p:grpSpPr bwMode="auto">
          <a:xfrm>
            <a:off x="0" y="2438400"/>
            <a:ext cx="9147175" cy="1063625"/>
            <a:chOff x="-2" y="1536"/>
            <a:chExt cx="5762" cy="670"/>
          </a:xfrm>
        </p:grpSpPr>
        <p:grpSp>
          <p:nvGrpSpPr>
            <p:cNvPr id="4102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0"/>
                  <a:gd name="T16" fmla="*/ 0 h 720"/>
                  <a:gd name="T17" fmla="*/ 1000 w 100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370"/>
                  <a:gd name="T20" fmla="*/ 624 w 624"/>
                  <a:gd name="T21" fmla="*/ 370 h 3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272"/>
                  <a:gd name="T20" fmla="*/ 624 w 624"/>
                  <a:gd name="T21" fmla="*/ 272 h 2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2"/>
                  <a:gd name="T22" fmla="*/ 0 h 362"/>
                  <a:gd name="T23" fmla="*/ 632 w 632"/>
                  <a:gd name="T24" fmla="*/ 362 h 3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370"/>
                  <a:gd name="T20" fmla="*/ 624 w 624"/>
                  <a:gd name="T21" fmla="*/ 370 h 3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272"/>
                  <a:gd name="T20" fmla="*/ 624 w 624"/>
                  <a:gd name="T21" fmla="*/ 272 h 2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2"/>
                  <a:gd name="T22" fmla="*/ 0 h 362"/>
                  <a:gd name="T23" fmla="*/ 632 w 632"/>
                  <a:gd name="T24" fmla="*/ 362 h 3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317"/>
                  <a:gd name="T17" fmla="*/ 624 w 62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370"/>
                  <a:gd name="T20" fmla="*/ 624 w 624"/>
                  <a:gd name="T21" fmla="*/ 370 h 3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"/>
                  <a:gd name="T16" fmla="*/ 0 h 625"/>
                  <a:gd name="T17" fmla="*/ 291 w 291"/>
                  <a:gd name="T18" fmla="*/ 625 h 6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272"/>
                  <a:gd name="T20" fmla="*/ 624 w 624"/>
                  <a:gd name="T21" fmla="*/ 272 h 2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2"/>
                  <a:gd name="T22" fmla="*/ 0 h 362"/>
                  <a:gd name="T23" fmla="*/ 632 w 632"/>
                  <a:gd name="T24" fmla="*/ 362 h 3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-110" charset="2"/>
                <a:buChar char="n"/>
                <a:defRPr/>
              </a:pPr>
              <a:endParaRPr lang="en-US">
                <a:latin typeface="Arial" pitchFamily="-110" charset="0"/>
                <a:ea typeface="+mn-ea"/>
                <a:cs typeface="+mn-cs"/>
              </a:endParaRPr>
            </a:p>
          </p:txBody>
        </p:sp>
      </p:grpSp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1173163" y="1371600"/>
            <a:ext cx="77724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Unit 6</a:t>
            </a: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1266825" y="3786188"/>
            <a:ext cx="2187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Wingdings" charset="0"/>
              <a:buNone/>
            </a:pPr>
            <a:r>
              <a:rPr lang="en-US" sz="3200">
                <a:solidFill>
                  <a:srgbClr val="000000"/>
                </a:solidFill>
                <a:latin typeface="Verdana" charset="0"/>
              </a:rPr>
              <a:t>Learning</a:t>
            </a:r>
          </a:p>
        </p:txBody>
      </p:sp>
      <p:pic>
        <p:nvPicPr>
          <p:cNvPr id="4100" name="Picture 27" descr="MCj039746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62400"/>
            <a:ext cx="18430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27"/>
          <p:cNvSpPr txBox="1">
            <a:spLocks noChangeArrowheads="1"/>
          </p:cNvSpPr>
          <p:nvPr/>
        </p:nvSpPr>
        <p:spPr bwMode="auto">
          <a:xfrm>
            <a:off x="1219200" y="5410200"/>
            <a:ext cx="472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charset="0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buFont typeface="Wingdings" charset="0"/>
              <a:buNone/>
            </a:pPr>
            <a:r>
              <a:rPr lang="en-US" sz="2000" b="0"/>
              <a:t> Amber Gilewski</a:t>
            </a:r>
          </a:p>
          <a:p>
            <a:pPr algn="l" eaLnBrk="1" hangingPunct="1">
              <a:buFont typeface="Wingdings" charset="0"/>
              <a:buNone/>
            </a:pPr>
            <a:r>
              <a:rPr lang="en-US" sz="2000" b="0"/>
              <a:t> Tompkins Cortland Community College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Reinforcement: </a:t>
            </a:r>
            <a:b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consequences that strengthen responses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Delayed Reinforcement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-Longer delay, slower conditioning</a:t>
            </a:r>
            <a:endParaRPr lang="en-US" sz="28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Primary Reinforcers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-Satisfy biological needs</a:t>
            </a:r>
            <a:endParaRPr lang="en-US" b="1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Secondary Reinforcers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 -Conditioned reinforcement;              associated with primary reinforcers</a:t>
            </a:r>
          </a:p>
          <a:p>
            <a:pPr eaLnBrk="1" hangingPunct="1"/>
            <a:endParaRPr lang="en-US" sz="28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2531" name="Picture 4" descr="MMj0223738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362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2192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Consequences: 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Reinforcement and Punishment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143000" y="2057400"/>
            <a:ext cx="7848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 algn="l">
              <a:lnSpc>
                <a:spcPct val="90000"/>
              </a:lnSpc>
              <a:defRPr/>
            </a:pPr>
            <a:r>
              <a:rPr lang="en-US" sz="2000" dirty="0"/>
              <a:t>Increasing a response</a:t>
            </a:r>
            <a:r>
              <a:rPr lang="en-US" sz="2000" b="0" dirty="0"/>
              <a:t>:</a:t>
            </a:r>
            <a:endParaRPr lang="en-US" sz="2000" dirty="0"/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  <a:defRPr/>
            </a:pPr>
            <a:r>
              <a:rPr lang="en-US" sz="2000" dirty="0"/>
              <a:t>Positive reinforcement</a:t>
            </a:r>
            <a:r>
              <a:rPr lang="en-US" sz="2000" b="0" dirty="0"/>
              <a:t> = response followed by rewarding stimulus </a:t>
            </a:r>
            <a:r>
              <a:rPr lang="en-US" sz="2000" b="0" i="1" dirty="0"/>
              <a:t>(i.e. raise for good performance)</a:t>
            </a:r>
            <a:endParaRPr lang="en-US" sz="2000" dirty="0"/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  <a:defRPr/>
            </a:pPr>
            <a:r>
              <a:rPr lang="en-US" sz="2000" dirty="0"/>
              <a:t>Negative reinforcement</a:t>
            </a:r>
            <a:r>
              <a:rPr lang="en-US" sz="2000" b="0" dirty="0"/>
              <a:t> = response followed by removal of an aversive stimulus (i.e. </a:t>
            </a:r>
            <a:r>
              <a:rPr lang="en-US" sz="2000" b="0" i="1" dirty="0"/>
              <a:t>taking aspirin to relieve headache)</a:t>
            </a:r>
            <a:endParaRPr lang="en-US" sz="2000" dirty="0"/>
          </a:p>
          <a:p>
            <a:pPr marL="347663" indent="-347663" algn="l">
              <a:lnSpc>
                <a:spcPct val="90000"/>
              </a:lnSpc>
              <a:defRPr/>
            </a:pPr>
            <a:r>
              <a:rPr lang="en-US" sz="2000" dirty="0"/>
              <a:t>Decreasing a response</a:t>
            </a:r>
            <a:r>
              <a:rPr lang="en-US" sz="2000" b="0" dirty="0"/>
              <a:t>:</a:t>
            </a:r>
            <a:endParaRPr lang="en-US" sz="2000" dirty="0"/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  <a:defRPr/>
            </a:pPr>
            <a:r>
              <a:rPr lang="en-US" sz="2000" dirty="0"/>
              <a:t>Punishment: </a:t>
            </a:r>
            <a:r>
              <a:rPr lang="en-US" sz="2000" b="0" dirty="0"/>
              <a:t>decreases probability that previous behavior will occur again (i.e. </a:t>
            </a:r>
            <a:r>
              <a:rPr lang="en-US" sz="2000" b="0" i="1" dirty="0"/>
              <a:t>penalizing for misbehavior)</a:t>
            </a:r>
          </a:p>
          <a:p>
            <a:pPr marL="461963" lvl="1" algn="l">
              <a:lnSpc>
                <a:spcPct val="90000"/>
              </a:lnSpc>
              <a:buClrTx/>
              <a:buSzTx/>
              <a:buFont typeface="Wingdings" charset="0"/>
              <a:buNone/>
              <a:defRPr/>
            </a:pPr>
            <a:r>
              <a:rPr lang="en-US" sz="2000" b="0" i="1" dirty="0"/>
              <a:t>	°Positive punishment – </a:t>
            </a:r>
            <a:r>
              <a:rPr lang="en-US" sz="2000" b="0" dirty="0"/>
              <a:t>presenting/adding unpleasant stimulus</a:t>
            </a:r>
          </a:p>
          <a:p>
            <a:pPr marL="461963" lvl="1" algn="l">
              <a:lnSpc>
                <a:spcPct val="90000"/>
              </a:lnSpc>
              <a:buClrTx/>
              <a:buSzTx/>
              <a:buFont typeface="Wingdings" charset="0"/>
              <a:buNone/>
              <a:defRPr/>
            </a:pPr>
            <a:r>
              <a:rPr lang="en-US" sz="2000" b="0" i="1" dirty="0"/>
              <a:t>	°Negative punishment </a:t>
            </a:r>
            <a:r>
              <a:rPr lang="en-US" sz="2000" b="0" dirty="0"/>
              <a:t>– reducing/removing a pleasant 	stimulus</a:t>
            </a:r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  <a:defRPr/>
            </a:pPr>
            <a:r>
              <a:rPr lang="en-US" sz="2000" dirty="0"/>
              <a:t>Problems with punishment</a:t>
            </a:r>
            <a:r>
              <a:rPr lang="en-US" sz="2000" b="0" dirty="0"/>
              <a:t>: negative emotional responses, physical punishment may lead to more aggression</a:t>
            </a:r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  <a:defRPr/>
            </a:pPr>
            <a:endParaRPr lang="en-US" sz="2000" b="0" dirty="0"/>
          </a:p>
        </p:txBody>
      </p:sp>
      <p:pic>
        <p:nvPicPr>
          <p:cNvPr id="24579" name="Picture 4" descr="MCj023210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8032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06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671638"/>
            <a:ext cx="8966200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Positive Versus Negative Reinforcers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06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752600"/>
            <a:ext cx="8966200" cy="497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Negative Reinforcers Versus Punishment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Observational Learning: Basic Processes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1143000" y="1524000"/>
            <a:ext cx="754856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 algn="l">
              <a:lnSpc>
                <a:spcPct val="90000"/>
              </a:lnSpc>
            </a:pPr>
            <a:r>
              <a:rPr lang="en-US"/>
              <a:t>Albert Bandura</a:t>
            </a:r>
            <a:r>
              <a:rPr lang="en-US" b="0"/>
              <a:t>: investigated and outlined theory of</a:t>
            </a:r>
          </a:p>
          <a:p>
            <a:pPr marL="347663" indent="-347663" algn="l">
              <a:lnSpc>
                <a:spcPct val="90000"/>
              </a:lnSpc>
              <a:buFont typeface="Wingdings" charset="0"/>
              <a:buNone/>
            </a:pPr>
            <a:r>
              <a:rPr lang="en-US" b="0"/>
              <a:t>    observational learning (Bobo Doll experiment)</a:t>
            </a:r>
          </a:p>
          <a:p>
            <a:pPr marL="347663" indent="-347663" algn="l">
              <a:lnSpc>
                <a:spcPct val="90000"/>
              </a:lnSpc>
            </a:pPr>
            <a:r>
              <a:rPr lang="en-US"/>
              <a:t>Observational learning – </a:t>
            </a:r>
            <a:r>
              <a:rPr lang="en-US" b="0"/>
              <a:t>learning through </a:t>
            </a:r>
          </a:p>
          <a:p>
            <a:pPr marL="347663" indent="-347663" algn="l">
              <a:lnSpc>
                <a:spcPct val="90000"/>
              </a:lnSpc>
              <a:buFont typeface="Wingdings" charset="0"/>
              <a:buNone/>
            </a:pPr>
            <a:r>
              <a:rPr lang="en-US" b="0"/>
              <a:t>     modeling others</a:t>
            </a:r>
            <a:r>
              <a:rPr lang="en-US"/>
              <a:t> </a:t>
            </a:r>
            <a:r>
              <a:rPr lang="en-US" b="0"/>
              <a:t>(aka </a:t>
            </a:r>
            <a:r>
              <a:rPr lang="ja-JP" altLang="en-US" b="0"/>
              <a:t>“</a:t>
            </a:r>
            <a:r>
              <a:rPr lang="en-US" altLang="ja-JP" b="0"/>
              <a:t>vicarious conditioning</a:t>
            </a:r>
            <a:r>
              <a:rPr lang="ja-JP" altLang="en-US" b="0"/>
              <a:t>”</a:t>
            </a:r>
            <a:r>
              <a:rPr lang="en-US" altLang="ja-JP" b="0"/>
              <a:t>)</a:t>
            </a:r>
          </a:p>
          <a:p>
            <a:pPr marL="347663" indent="-347663" algn="l">
              <a:lnSpc>
                <a:spcPct val="90000"/>
              </a:lnSpc>
            </a:pPr>
            <a:r>
              <a:rPr lang="en-US" b="0"/>
              <a:t>4 key processes</a:t>
            </a:r>
            <a:endParaRPr lang="en-US"/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</a:pPr>
            <a:r>
              <a:rPr lang="en-US"/>
              <a:t>attention</a:t>
            </a:r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</a:pPr>
            <a:r>
              <a:rPr lang="en-US"/>
              <a:t>retention</a:t>
            </a:r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</a:pPr>
            <a:r>
              <a:rPr lang="en-US"/>
              <a:t>reproduction</a:t>
            </a:r>
          </a:p>
          <a:p>
            <a:pPr marL="684213" lvl="1" indent="-222250" algn="l">
              <a:lnSpc>
                <a:spcPct val="90000"/>
              </a:lnSpc>
              <a:buClrTx/>
              <a:buSzTx/>
              <a:buFontTx/>
              <a:buChar char="–"/>
            </a:pPr>
            <a:r>
              <a:rPr lang="en-US"/>
              <a:t>motivation</a:t>
            </a:r>
          </a:p>
        </p:txBody>
      </p:sp>
      <p:pic>
        <p:nvPicPr>
          <p:cNvPr id="30723" name="Picture 4" descr="MCj029912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81400"/>
            <a:ext cx="25908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2"/>
                </a:solidFill>
              </a:rPr>
              <a:t>Classical conditioning</a:t>
            </a: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143000" y="1600200"/>
            <a:ext cx="4837113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 algn="l"/>
            <a:r>
              <a:rPr lang="en-US" sz="2600"/>
              <a:t>Learning: </a:t>
            </a:r>
            <a:r>
              <a:rPr lang="en-US" sz="2600" b="0"/>
              <a:t>durable change  in behavior or knowledge</a:t>
            </a:r>
            <a:endParaRPr lang="en-US" sz="2600"/>
          </a:p>
          <a:p>
            <a:pPr marL="347663" indent="-347663" algn="l"/>
            <a:r>
              <a:rPr lang="en-US" sz="2600"/>
              <a:t>Ivan Pavlov:  </a:t>
            </a:r>
            <a:r>
              <a:rPr lang="en-US" sz="2600" b="0"/>
              <a:t>          digestion in dogs</a:t>
            </a:r>
          </a:p>
          <a:p>
            <a:pPr marL="347663" indent="-347663" algn="l"/>
            <a:r>
              <a:rPr lang="en-US" sz="2600"/>
              <a:t>Classical conditioning: </a:t>
            </a:r>
            <a:r>
              <a:rPr lang="en-US" sz="2600" b="0"/>
              <a:t>type of learning; neutral stimulus brings a response after being paired with another stimulus that naturally brings out that response</a:t>
            </a:r>
            <a:endParaRPr lang="en-US" sz="2600"/>
          </a:p>
        </p:txBody>
      </p:sp>
      <p:pic>
        <p:nvPicPr>
          <p:cNvPr id="6147" name="Picture 1" descr="pavl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32766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5486400" y="5181600"/>
            <a:ext cx="3381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7663" indent="-347663" algn="l">
              <a:buFont typeface="Wingdings" charset="0"/>
              <a:buNone/>
            </a:pPr>
            <a:r>
              <a:rPr lang="en-US" sz="1200"/>
              <a:t>  </a:t>
            </a:r>
            <a:r>
              <a:rPr lang="en-US" sz="1100"/>
              <a:t>www.homestead.com/flowstate/files/pavlov.jpg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A Schematic Representation 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of Classical Conditioning</a:t>
            </a:r>
          </a:p>
        </p:txBody>
      </p:sp>
      <p:pic>
        <p:nvPicPr>
          <p:cNvPr id="8194" name="Picture 7" descr="06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3219450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0"/>
            <a:ext cx="7772400" cy="1600200"/>
          </a:xfrm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Classical Conditioning</a:t>
            </a: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terminology</a:t>
            </a:r>
            <a:endParaRPr lang="en-US" sz="36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Neutral stimulus (NS):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tone of bell)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 stimulus that doesn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t bring about specified response before conditioning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Unconditioned Stimulus (UCS):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meat powder)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stimulus that naturally brings about specified response (UCR) </a:t>
            </a:r>
            <a:endParaRPr lang="en-US" sz="24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Unconditioned Response (UCR):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salivation)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response that is natural; unlearned reaction to UCS</a:t>
            </a:r>
            <a:endParaRPr lang="en-US" sz="24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Conditioned Stimulus (CS):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tone of bell after pairing w/meat powder)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formerly neutral stimulus that has been paired w/UCS to bring about response (CR)</a:t>
            </a:r>
            <a:endParaRPr lang="en-US" sz="24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Conditioned Response (CR):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salivation to tone of bell)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learned reaction to a conditioned stimulus</a:t>
            </a:r>
            <a:endParaRPr lang="en-US" sz="24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43" name="Picture 4" descr="MMj0354403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62600"/>
            <a:ext cx="12192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 descr="MPj031412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1139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Helpful Hints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Conditioned=learned; Unconditioned=not learned</a:t>
            </a:r>
          </a:p>
          <a:p>
            <a:pPr eaLnBrk="1" hangingPunct="1"/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Un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conditioned stimulus =&gt;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un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conditioned response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UCS-UCR pairings =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un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learned and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un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trained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During conditioning, a NS becomes the CS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CS leads to a CR &amp; is a product of learning/training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UCR &amp; CR are similar 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(i.e. salivation)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UCR occurs naturally but CR is learned</a:t>
            </a: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291" name="Picture 4" descr="MPj038531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4343400"/>
            <a:ext cx="17970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Processes in</a:t>
            </a:r>
            <a:r>
              <a:rPr lang="en-US" sz="4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Classical Conditioning</a:t>
            </a: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143000" y="2057400"/>
            <a:ext cx="789146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7663" indent="-347663" algn="l"/>
            <a:r>
              <a:rPr lang="en-US"/>
              <a:t>Extinction – </a:t>
            </a:r>
            <a:r>
              <a:rPr lang="en-US" b="0"/>
              <a:t>response eventually disappears</a:t>
            </a:r>
            <a:endParaRPr lang="en-US"/>
          </a:p>
          <a:p>
            <a:pPr marL="347663" indent="-347663" algn="l"/>
            <a:r>
              <a:rPr lang="en-US"/>
              <a:t>Spontaneous Recovery – </a:t>
            </a:r>
            <a:r>
              <a:rPr lang="en-US" b="0"/>
              <a:t>response reemerges</a:t>
            </a:r>
            <a:endParaRPr lang="en-US"/>
          </a:p>
          <a:p>
            <a:pPr marL="347663" indent="-347663" algn="l"/>
            <a:r>
              <a:rPr lang="en-US"/>
              <a:t>Stimulus Generalization – </a:t>
            </a:r>
            <a:r>
              <a:rPr lang="en-US" b="0"/>
              <a:t>respond to similar things</a:t>
            </a:r>
            <a:endParaRPr lang="en-US"/>
          </a:p>
          <a:p>
            <a:pPr marL="347663" indent="-347663" algn="l"/>
            <a:r>
              <a:rPr lang="en-US"/>
              <a:t>Stimulus Discrimination – </a:t>
            </a:r>
            <a:r>
              <a:rPr lang="en-US" b="0"/>
              <a:t>opposite of generalization</a:t>
            </a:r>
            <a:endParaRPr lang="en-US"/>
          </a:p>
        </p:txBody>
      </p:sp>
      <p:pic>
        <p:nvPicPr>
          <p:cNvPr id="14339" name="Picture 4" descr="MCj04042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9600"/>
            <a:ext cx="18415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MCj009798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18383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066800" y="4876800"/>
            <a:ext cx="777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  <a:cs typeface="Times New Roman" charset="0"/>
              </a:rPr>
              <a:t>Fig 6.10 – The conditioning of Little Albert.</a:t>
            </a:r>
            <a:r>
              <a:rPr lang="en-US" sz="1600" b="0">
                <a:solidFill>
                  <a:srgbClr val="B13447"/>
                </a:solidFill>
                <a:cs typeface="Times New Roman" charset="0"/>
              </a:rPr>
              <a:t> </a:t>
            </a:r>
            <a:r>
              <a:rPr lang="en-US" sz="1600" b="0">
                <a:solidFill>
                  <a:srgbClr val="000000"/>
                </a:solidFill>
                <a:cs typeface="Times New Roman" charset="0"/>
              </a:rPr>
              <a:t>The diagram shows how Little Albert</a:t>
            </a:r>
            <a:r>
              <a:rPr lang="ja-JP" altLang="en-US" sz="1600" b="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en-US" altLang="ja-JP" sz="1600" b="0">
                <a:solidFill>
                  <a:srgbClr val="000000"/>
                </a:solidFill>
                <a:cs typeface="Times New Roman" charset="0"/>
              </a:rPr>
              <a:t>s fear response to a white rat was established. Albert</a:t>
            </a:r>
            <a:r>
              <a:rPr lang="ja-JP" altLang="en-US" sz="1600" b="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en-US" altLang="ja-JP" sz="1600" b="0">
                <a:solidFill>
                  <a:srgbClr val="000000"/>
                </a:solidFill>
                <a:cs typeface="Times New Roman" charset="0"/>
              </a:rPr>
              <a:t>s fear response to other white, furry objects illustrates generalization. </a:t>
            </a:r>
            <a:endParaRPr lang="en-US" sz="1600" b="0">
              <a:cs typeface="Times New Roman" charset="0"/>
            </a:endParaRPr>
          </a:p>
        </p:txBody>
      </p:sp>
      <p:pic>
        <p:nvPicPr>
          <p:cNvPr id="16386" name="Picture 3" descr="figure06-10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524000"/>
            <a:ext cx="7924800" cy="324008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Classical Conditioning in Real Life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Learning to like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conditioning positive emotions</a:t>
            </a:r>
          </a:p>
          <a:p>
            <a:pPr eaLnBrk="1" hangingPunct="1"/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Learning to fear –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conditioning negative emotions</a:t>
            </a:r>
          </a:p>
          <a:p>
            <a:pPr eaLnBrk="1" hangingPunct="1"/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Accounting for taste –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conditioning likes &amp; dislikes</a:t>
            </a:r>
          </a:p>
          <a:p>
            <a:pPr eaLnBrk="1" hangingPunct="1"/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Reacting to medical treatments –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reactions to unpleasant treatment or to those that provide relief</a:t>
            </a:r>
          </a:p>
          <a:p>
            <a:pPr eaLnBrk="1" hangingPunct="1">
              <a:buFont typeface="Wingdings" charset="0"/>
              <a:buNone/>
            </a:pPr>
            <a:endParaRPr lang="en-US" sz="2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5" name="Picture 4" descr="MCSY01193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32829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Operant Conditioning or Instrumental Learning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143000" y="1828800"/>
            <a:ext cx="720725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 algn="l"/>
            <a:r>
              <a:rPr lang="en-US"/>
              <a:t>Operant conditioning – </a:t>
            </a:r>
            <a:r>
              <a:rPr lang="en-US" b="0"/>
              <a:t>learning based on favorable or unfavorable consequences</a:t>
            </a:r>
            <a:endParaRPr lang="en-US"/>
          </a:p>
          <a:p>
            <a:pPr marL="347663" indent="-347663" algn="l"/>
            <a:r>
              <a:rPr lang="en-US"/>
              <a:t>B.F. Skinner</a:t>
            </a:r>
            <a:r>
              <a:rPr lang="en-US" b="0"/>
              <a:t> (1953) – principle of </a:t>
            </a:r>
            <a:r>
              <a:rPr lang="en-US"/>
              <a:t>reinforcement: </a:t>
            </a:r>
            <a:r>
              <a:rPr lang="en-US" b="0"/>
              <a:t>stimulus increases                   the probability that a preceding behavior                will be repeated if followed by favorable consequences</a:t>
            </a:r>
            <a:endParaRPr lang="en-US"/>
          </a:p>
          <a:p>
            <a:pPr marL="347663" indent="-347663" algn="l"/>
            <a:endParaRPr lang="en-US" b="0"/>
          </a:p>
        </p:txBody>
      </p:sp>
      <p:pic>
        <p:nvPicPr>
          <p:cNvPr id="20483" name="Picture 1030" descr="bf-skinner-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8288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1031"/>
          <p:cNvSpPr>
            <a:spLocks noChangeArrowheads="1"/>
          </p:cNvSpPr>
          <p:nvPr/>
        </p:nvSpPr>
        <p:spPr bwMode="auto">
          <a:xfrm>
            <a:off x="3505200" y="6172200"/>
            <a:ext cx="2568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>
              <a:buFont typeface="Wingdings" charset="0"/>
              <a:buNone/>
            </a:pPr>
            <a:r>
              <a:rPr lang="en-US" sz="700"/>
              <a:t>www.nndb.com/people/297/000022231/bf-skinner-sm.jpg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7663" marR="0" indent="-347663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0000"/>
          <a:buFont typeface="Wingdings" pitchFamily="-106" charset="2"/>
          <a:buChar char="n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7663" marR="0" indent="-347663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0000"/>
          <a:buFont typeface="Wingdings" pitchFamily="-106" charset="2"/>
          <a:buChar char="n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Smeagol:Applications:Microsoft Office X:Templates:Presentations:Designs:Dad's Tie</Template>
  <TotalTime>497</TotalTime>
  <Words>641</Words>
  <Application>Microsoft Macintosh PowerPoint</Application>
  <PresentationFormat>On-screen Show (4:3)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</vt:lpstr>
      <vt:lpstr>Times New Roman</vt:lpstr>
      <vt:lpstr>Verdana</vt:lpstr>
      <vt:lpstr>Wingdings</vt:lpstr>
      <vt:lpstr>Dad's Tie</vt:lpstr>
      <vt:lpstr>PowerPoint Presentation</vt:lpstr>
      <vt:lpstr>PowerPoint Presentation</vt:lpstr>
      <vt:lpstr>A Schematic Representation  of Classical Conditioning</vt:lpstr>
      <vt:lpstr>Classical Conditioning: terminology</vt:lpstr>
      <vt:lpstr>Helpful Hints</vt:lpstr>
      <vt:lpstr>PowerPoint Presentation</vt:lpstr>
      <vt:lpstr>PowerPoint Presentation</vt:lpstr>
      <vt:lpstr>Classical Conditioning in Real Life</vt:lpstr>
      <vt:lpstr>PowerPoint Presentation</vt:lpstr>
      <vt:lpstr>Reinforcement:  consequences that strengthen responses</vt:lpstr>
      <vt:lpstr>PowerPoint Presentation</vt:lpstr>
      <vt:lpstr>Positive Versus Negative Reinforcers</vt:lpstr>
      <vt:lpstr>Negative Reinforcers Versus Punishment</vt:lpstr>
      <vt:lpstr>PowerPoint Presentation</vt:lpstr>
    </vt:vector>
  </TitlesOfParts>
  <Company>Laura Murray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Murray</dc:creator>
  <cp:lastModifiedBy>Amber Gilewski</cp:lastModifiedBy>
  <cp:revision>61</cp:revision>
  <dcterms:created xsi:type="dcterms:W3CDTF">2009-08-24T01:18:19Z</dcterms:created>
  <dcterms:modified xsi:type="dcterms:W3CDTF">2020-09-01T02:44:22Z</dcterms:modified>
</cp:coreProperties>
</file>