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5"/>
  </p:notesMasterIdLst>
  <p:sldIdLst>
    <p:sldId id="256" r:id="rId2"/>
    <p:sldId id="257" r:id="rId3"/>
    <p:sldId id="359" r:id="rId4"/>
    <p:sldId id="360" r:id="rId5"/>
    <p:sldId id="348" r:id="rId6"/>
    <p:sldId id="259" r:id="rId7"/>
    <p:sldId id="349" r:id="rId8"/>
    <p:sldId id="351" r:id="rId9"/>
    <p:sldId id="353" r:id="rId10"/>
    <p:sldId id="355" r:id="rId11"/>
    <p:sldId id="356" r:id="rId12"/>
    <p:sldId id="357" r:id="rId13"/>
    <p:sldId id="35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09" d="100"/>
          <a:sy n="109" d="100"/>
        </p:scale>
        <p:origin x="1720" y="176"/>
      </p:cViewPr>
      <p:guideLst>
        <p:guide orient="horz" pos="1296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74"/>
    </p:cViewPr>
  </p:sorterViewPr>
  <p:notesViewPr>
    <p:cSldViewPr>
      <p:cViewPr varScale="1">
        <p:scale>
          <a:sx n="88" d="100"/>
          <a:sy n="88" d="100"/>
        </p:scale>
        <p:origin x="3872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7B8EA2-268D-394F-AED6-AD6511F6A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2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19118FF-D5E7-2945-BD8A-9331F56A7347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en-US" i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AA8210D-DF95-D74F-9DA7-BE336B97EDD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25A86F4-784E-E74F-9AB3-B8A7FDD343F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1"/>
            <a:endParaRPr lang="en-US" i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56D0A13-A9C8-6E41-B96E-4F716ED2EE04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05200"/>
            <a:ext cx="6553200" cy="5638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2"/>
            <a:endParaRPr lang="en-US" i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CBA9876-BA4B-7F48-8FB3-F1C44D54DC2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228600"/>
            <a:ext cx="4572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5410200" cy="5410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i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7B8EA2-268D-394F-AED6-AD6511F6ACA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5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BB91BEE-C722-F743-8B27-CF95DCCC190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ED1F68F-18A0-3048-A372-143499E30384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0"/>
            <a:ext cx="4572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52800"/>
            <a:ext cx="6248400" cy="5791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59285E7-4F45-9E4B-8039-29B14A6D604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1"/>
            <a:endParaRPr lang="en-US" i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9C56AB1-EAA7-264B-8732-B7CE74E3EC62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63EA708-7124-784A-A8C0-EF8B3E3BB7BC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3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9B1A74-B6E7-8849-B187-5418EDB70993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5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29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9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0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5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1" y="1750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1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30"/>
          <p:cNvGrpSpPr>
            <a:grpSpLocks/>
          </p:cNvGrpSpPr>
          <p:nvPr userDrawn="1"/>
        </p:nvGrpSpPr>
        <p:grpSpPr bwMode="auto">
          <a:xfrm>
            <a:off x="0" y="0"/>
            <a:ext cx="1066800" cy="6858000"/>
            <a:chOff x="0" y="-3"/>
            <a:chExt cx="672" cy="4320"/>
          </a:xfrm>
        </p:grpSpPr>
        <p:grpSp>
          <p:nvGrpSpPr>
            <p:cNvPr id="28" name="Group 31"/>
            <p:cNvGrpSpPr>
              <a:grpSpLocks/>
            </p:cNvGrpSpPr>
            <p:nvPr/>
          </p:nvGrpSpPr>
          <p:grpSpPr bwMode="auto">
            <a:xfrm rot="16200000" flipH="1">
              <a:off x="-1832" y="1838"/>
              <a:ext cx="4326" cy="646"/>
              <a:chOff x="-9" y="1557"/>
              <a:chExt cx="5771" cy="646"/>
            </a:xfrm>
          </p:grpSpPr>
          <p:sp>
            <p:nvSpPr>
              <p:cNvPr id="31" name="Freeform 32"/>
              <p:cNvSpPr>
                <a:spLocks/>
              </p:cNvSpPr>
              <p:nvPr/>
            </p:nvSpPr>
            <p:spPr bwMode="ltGray">
              <a:xfrm rot="-5400000">
                <a:off x="2549" y="-992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6 h 720"/>
                  <a:gd name="T4" fmla="*/ 624 w 1000"/>
                  <a:gd name="T5" fmla="*/ 5746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ltGray">
              <a:xfrm rot="-5400000">
                <a:off x="1314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ltGray">
              <a:xfrm rot="-5400000">
                <a:off x="972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3 h 317"/>
                  <a:gd name="T4" fmla="*/ 624 w 624"/>
                  <a:gd name="T5" fmla="*/ 36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ltGray">
              <a:xfrm rot="-5400000">
                <a:off x="-67" y="1756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ltGray">
              <a:xfrm rot="-5400000">
                <a:off x="655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1 h 317"/>
                  <a:gd name="T4" fmla="*/ 624 w 624"/>
                  <a:gd name="T5" fmla="*/ 2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ltGray">
              <a:xfrm rot="-5400000">
                <a:off x="438" y="1702"/>
                <a:ext cx="624" cy="363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3 h 272"/>
                  <a:gd name="T4" fmla="*/ 240 w 624"/>
                  <a:gd name="T5" fmla="*/ 320 h 272"/>
                  <a:gd name="T6" fmla="*/ 624 w 624"/>
                  <a:gd name="T7" fmla="*/ 3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ltGray">
              <a:xfrm rot="-5400000">
                <a:off x="151" y="1730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ltGray">
              <a:xfrm rot="-5400000">
                <a:off x="3200" y="165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40"/>
              <p:cNvSpPr>
                <a:spLocks/>
              </p:cNvSpPr>
              <p:nvPr/>
            </p:nvSpPr>
            <p:spPr bwMode="ltGray">
              <a:xfrm rot="-5400000">
                <a:off x="2868" y="166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3 h 317"/>
                  <a:gd name="T4" fmla="*/ 624 w 624"/>
                  <a:gd name="T5" fmla="*/ 36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41"/>
              <p:cNvSpPr>
                <a:spLocks/>
              </p:cNvSpPr>
              <p:nvPr/>
            </p:nvSpPr>
            <p:spPr bwMode="ltGray">
              <a:xfrm rot="-5400000">
                <a:off x="1825" y="1747"/>
                <a:ext cx="624" cy="256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5 h 370"/>
                  <a:gd name="T4" fmla="*/ 624 w 624"/>
                  <a:gd name="T5" fmla="*/ 225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42"/>
              <p:cNvSpPr>
                <a:spLocks/>
              </p:cNvSpPr>
              <p:nvPr/>
            </p:nvSpPr>
            <p:spPr bwMode="ltGray">
              <a:xfrm rot="-5400000">
                <a:off x="2544" y="1726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1 h 317"/>
                  <a:gd name="T4" fmla="*/ 624 w 624"/>
                  <a:gd name="T5" fmla="*/ 2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ltGray">
              <a:xfrm rot="-5400000">
                <a:off x="2327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0 h 272"/>
                  <a:gd name="T4" fmla="*/ 240 w 624"/>
                  <a:gd name="T5" fmla="*/ 318 h 272"/>
                  <a:gd name="T6" fmla="*/ 624 w 624"/>
                  <a:gd name="T7" fmla="*/ 36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ltGray">
              <a:xfrm rot="-5400000">
                <a:off x="2036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ltGray">
              <a:xfrm rot="-5400000">
                <a:off x="4071" y="166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3 h 317"/>
                  <a:gd name="T4" fmla="*/ 624 w 624"/>
                  <a:gd name="T5" fmla="*/ 36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ltGray">
              <a:xfrm rot="-5400000">
                <a:off x="3724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3 h 317"/>
                  <a:gd name="T4" fmla="*/ 624 w 624"/>
                  <a:gd name="T5" fmla="*/ 36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ltGray">
              <a:xfrm rot="-5400000">
                <a:off x="4575" y="1741"/>
                <a:ext cx="624" cy="256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5 h 370"/>
                  <a:gd name="T4" fmla="*/ 624 w 624"/>
                  <a:gd name="T5" fmla="*/ 225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ltGray">
              <a:xfrm>
                <a:off x="5471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49"/>
              <p:cNvSpPr>
                <a:spLocks/>
              </p:cNvSpPr>
              <p:nvPr/>
            </p:nvSpPr>
            <p:spPr bwMode="ltGray">
              <a:xfrm rot="-5400000">
                <a:off x="5073" y="1686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ltGray">
              <a:xfrm rot="-5400000">
                <a:off x="4788" y="1713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Freeform 51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  <a:cs typeface="+mn-cs"/>
              </a:endParaRPr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  <a:cs typeface="+mn-cs"/>
              </a:endParaRPr>
            </a:p>
          </p:txBody>
        </p:sp>
      </p:grpSp>
      <p:sp>
        <p:nvSpPr>
          <p:cNvPr id="50" name="Rectangle 53"/>
          <p:cNvSpPr>
            <a:spLocks noChangeArrowheads="1"/>
          </p:cNvSpPr>
          <p:nvPr userDrawn="1"/>
        </p:nvSpPr>
        <p:spPr bwMode="auto">
          <a:xfrm>
            <a:off x="7391400" y="6481763"/>
            <a:ext cx="2286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4"/>
          <p:cNvSpPr>
            <a:spLocks noChangeArrowheads="1"/>
          </p:cNvSpPr>
          <p:nvPr userDrawn="1"/>
        </p:nvSpPr>
        <p:spPr bwMode="auto">
          <a:xfrm>
            <a:off x="7620000" y="6481763"/>
            <a:ext cx="228600" cy="228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5"/>
          <p:cNvSpPr>
            <a:spLocks noChangeArrowheads="1"/>
          </p:cNvSpPr>
          <p:nvPr userDrawn="1"/>
        </p:nvSpPr>
        <p:spPr bwMode="auto">
          <a:xfrm>
            <a:off x="7848600" y="6481763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6"/>
          <p:cNvSpPr>
            <a:spLocks noChangeArrowheads="1"/>
          </p:cNvSpPr>
          <p:nvPr userDrawn="1"/>
        </p:nvSpPr>
        <p:spPr bwMode="auto">
          <a:xfrm>
            <a:off x="8077200" y="6481763"/>
            <a:ext cx="2286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7"/>
          <p:cNvSpPr>
            <a:spLocks noChangeArrowheads="1"/>
          </p:cNvSpPr>
          <p:nvPr userDrawn="1"/>
        </p:nvSpPr>
        <p:spPr bwMode="auto">
          <a:xfrm>
            <a:off x="8305800" y="6481763"/>
            <a:ext cx="228600" cy="228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8"/>
          <p:cNvSpPr>
            <a:spLocks noChangeArrowheads="1"/>
          </p:cNvSpPr>
          <p:nvPr userDrawn="1"/>
        </p:nvSpPr>
        <p:spPr bwMode="auto">
          <a:xfrm>
            <a:off x="8534400" y="6481763"/>
            <a:ext cx="228600" cy="228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59">
            <a:hlinkClick r:id="" action="ppaction://hlinkshowjump?jump=endshow"/>
          </p:cNvPr>
          <p:cNvSpPr txBox="1">
            <a:spLocks noChangeArrowheads="1"/>
          </p:cNvSpPr>
          <p:nvPr userDrawn="1"/>
        </p:nvSpPr>
        <p:spPr bwMode="auto">
          <a:xfrm>
            <a:off x="7312025" y="6188075"/>
            <a:ext cx="158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Table of Contents</a:t>
            </a:r>
          </a:p>
        </p:txBody>
      </p:sp>
      <p:sp>
        <p:nvSpPr>
          <p:cNvPr id="57" name="Rectangle 60"/>
          <p:cNvSpPr>
            <a:spLocks noChangeArrowheads="1"/>
          </p:cNvSpPr>
          <p:nvPr userDrawn="1"/>
        </p:nvSpPr>
        <p:spPr bwMode="auto">
          <a:xfrm>
            <a:off x="8763000" y="6481763"/>
            <a:ext cx="2286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71600"/>
            <a:ext cx="7772400" cy="11128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" name="Rectangle 2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1668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" name="Rectangle 2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2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DBADF1D-BEF8-2049-8E52-435E97FB7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8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65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185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3163" y="457200"/>
            <a:ext cx="777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162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324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6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99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887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58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75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07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86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6800" cy="6858001"/>
            <a:chOff x="0" y="-3"/>
            <a:chExt cx="672" cy="4320"/>
          </a:xfrm>
        </p:grpSpPr>
        <p:grpSp>
          <p:nvGrpSpPr>
            <p:cNvPr id="1060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63" name="Freeform 4"/>
              <p:cNvSpPr>
                <a:spLocks/>
              </p:cNvSpPr>
              <p:nvPr/>
            </p:nvSpPr>
            <p:spPr bwMode="ltGray">
              <a:xfrm rot="-5400000">
                <a:off x="2551" y="-992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6 h 720"/>
                  <a:gd name="T4" fmla="*/ 624 w 1000"/>
                  <a:gd name="T5" fmla="*/ 5746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Freeform 5"/>
              <p:cNvSpPr>
                <a:spLocks/>
              </p:cNvSpPr>
              <p:nvPr/>
            </p:nvSpPr>
            <p:spPr bwMode="ltGray">
              <a:xfrm rot="-5400000">
                <a:off x="1314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Freeform 6"/>
              <p:cNvSpPr>
                <a:spLocks/>
              </p:cNvSpPr>
              <p:nvPr/>
            </p:nvSpPr>
            <p:spPr bwMode="ltGray">
              <a:xfrm rot="-5400000">
                <a:off x="976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4 h 317"/>
                  <a:gd name="T4" fmla="*/ 624 w 624"/>
                  <a:gd name="T5" fmla="*/ 36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Freeform 7"/>
              <p:cNvSpPr>
                <a:spLocks/>
              </p:cNvSpPr>
              <p:nvPr/>
            </p:nvSpPr>
            <p:spPr bwMode="ltGray">
              <a:xfrm rot="-5400000">
                <a:off x="-63" y="1753"/>
                <a:ext cx="624" cy="256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5 h 370"/>
                  <a:gd name="T4" fmla="*/ 624 w 624"/>
                  <a:gd name="T5" fmla="*/ 225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Freeform 8"/>
              <p:cNvSpPr>
                <a:spLocks/>
              </p:cNvSpPr>
              <p:nvPr/>
            </p:nvSpPr>
            <p:spPr bwMode="ltGray">
              <a:xfrm rot="-5400000">
                <a:off x="655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1 h 317"/>
                  <a:gd name="T4" fmla="*/ 624 w 624"/>
                  <a:gd name="T5" fmla="*/ 2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Freeform 9"/>
              <p:cNvSpPr>
                <a:spLocks/>
              </p:cNvSpPr>
              <p:nvPr/>
            </p:nvSpPr>
            <p:spPr bwMode="ltGray">
              <a:xfrm rot="-5400000">
                <a:off x="438" y="1702"/>
                <a:ext cx="624" cy="363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3 h 272"/>
                  <a:gd name="T4" fmla="*/ 240 w 624"/>
                  <a:gd name="T5" fmla="*/ 320 h 272"/>
                  <a:gd name="T6" fmla="*/ 624 w 624"/>
                  <a:gd name="T7" fmla="*/ 3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Freeform 10"/>
              <p:cNvSpPr>
                <a:spLocks/>
              </p:cNvSpPr>
              <p:nvPr/>
            </p:nvSpPr>
            <p:spPr bwMode="ltGray">
              <a:xfrm rot="-5400000">
                <a:off x="147" y="1727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Freeform 11"/>
              <p:cNvSpPr>
                <a:spLocks/>
              </p:cNvSpPr>
              <p:nvPr/>
            </p:nvSpPr>
            <p:spPr bwMode="ltGray">
              <a:xfrm rot="-5400000">
                <a:off x="3200" y="165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Freeform 12"/>
              <p:cNvSpPr>
                <a:spLocks/>
              </p:cNvSpPr>
              <p:nvPr/>
            </p:nvSpPr>
            <p:spPr bwMode="ltGray">
              <a:xfrm rot="-5400000">
                <a:off x="2870" y="1661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Freeform 13"/>
              <p:cNvSpPr>
                <a:spLocks/>
              </p:cNvSpPr>
              <p:nvPr/>
            </p:nvSpPr>
            <p:spPr bwMode="ltGray">
              <a:xfrm rot="-5400000">
                <a:off x="1825" y="1747"/>
                <a:ext cx="624" cy="256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5 h 370"/>
                  <a:gd name="T4" fmla="*/ 624 w 624"/>
                  <a:gd name="T5" fmla="*/ 225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Freeform 14"/>
              <p:cNvSpPr>
                <a:spLocks/>
              </p:cNvSpPr>
              <p:nvPr/>
            </p:nvSpPr>
            <p:spPr bwMode="ltGray">
              <a:xfrm rot="-5400000">
                <a:off x="2545" y="1726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1 h 317"/>
                  <a:gd name="T4" fmla="*/ 624 w 624"/>
                  <a:gd name="T5" fmla="*/ 2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Freeform 15"/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0 h 272"/>
                  <a:gd name="T4" fmla="*/ 240 w 624"/>
                  <a:gd name="T5" fmla="*/ 318 h 272"/>
                  <a:gd name="T6" fmla="*/ 624 w 624"/>
                  <a:gd name="T7" fmla="*/ 36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Freeform 16"/>
              <p:cNvSpPr>
                <a:spLocks/>
              </p:cNvSpPr>
              <p:nvPr/>
            </p:nvSpPr>
            <p:spPr bwMode="ltGray">
              <a:xfrm rot="-5400000">
                <a:off x="2034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Freeform 17"/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Freeform 18"/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3 h 317"/>
                  <a:gd name="T4" fmla="*/ 624 w 624"/>
                  <a:gd name="T5" fmla="*/ 36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Freeform 19"/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Freeform 20"/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Freeform 21"/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0 h 272"/>
                  <a:gd name="T4" fmla="*/ 240 w 624"/>
                  <a:gd name="T5" fmla="*/ 318 h 272"/>
                  <a:gd name="T6" fmla="*/ 624 w 624"/>
                  <a:gd name="T7" fmla="*/ 36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Freeform 22"/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  <a:cs typeface="+mn-cs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9" name="Group 30"/>
          <p:cNvGrpSpPr>
            <a:grpSpLocks/>
          </p:cNvGrpSpPr>
          <p:nvPr userDrawn="1"/>
        </p:nvGrpSpPr>
        <p:grpSpPr bwMode="auto">
          <a:xfrm>
            <a:off x="0" y="0"/>
            <a:ext cx="1066800" cy="6858000"/>
            <a:chOff x="0" y="-3"/>
            <a:chExt cx="672" cy="4320"/>
          </a:xfrm>
        </p:grpSpPr>
        <p:grpSp>
          <p:nvGrpSpPr>
            <p:cNvPr id="1038" name="Group 31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41" name="Freeform 32"/>
              <p:cNvSpPr>
                <a:spLocks/>
              </p:cNvSpPr>
              <p:nvPr/>
            </p:nvSpPr>
            <p:spPr bwMode="ltGray">
              <a:xfrm rot="-5400000">
                <a:off x="2551" y="-992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6 h 720"/>
                  <a:gd name="T4" fmla="*/ 624 w 1000"/>
                  <a:gd name="T5" fmla="*/ 5746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33"/>
              <p:cNvSpPr>
                <a:spLocks/>
              </p:cNvSpPr>
              <p:nvPr/>
            </p:nvSpPr>
            <p:spPr bwMode="ltGray">
              <a:xfrm rot="-5400000">
                <a:off x="1314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34"/>
              <p:cNvSpPr>
                <a:spLocks/>
              </p:cNvSpPr>
              <p:nvPr/>
            </p:nvSpPr>
            <p:spPr bwMode="ltGray">
              <a:xfrm rot="-5400000">
                <a:off x="976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4 h 317"/>
                  <a:gd name="T4" fmla="*/ 624 w 624"/>
                  <a:gd name="T5" fmla="*/ 36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35"/>
              <p:cNvSpPr>
                <a:spLocks/>
              </p:cNvSpPr>
              <p:nvPr/>
            </p:nvSpPr>
            <p:spPr bwMode="ltGray">
              <a:xfrm rot="-5400000">
                <a:off x="-63" y="1753"/>
                <a:ext cx="624" cy="256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5 h 370"/>
                  <a:gd name="T4" fmla="*/ 624 w 624"/>
                  <a:gd name="T5" fmla="*/ 225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36"/>
              <p:cNvSpPr>
                <a:spLocks/>
              </p:cNvSpPr>
              <p:nvPr/>
            </p:nvSpPr>
            <p:spPr bwMode="ltGray">
              <a:xfrm rot="-5400000">
                <a:off x="655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1 h 317"/>
                  <a:gd name="T4" fmla="*/ 624 w 624"/>
                  <a:gd name="T5" fmla="*/ 2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37"/>
              <p:cNvSpPr>
                <a:spLocks/>
              </p:cNvSpPr>
              <p:nvPr/>
            </p:nvSpPr>
            <p:spPr bwMode="ltGray">
              <a:xfrm rot="-5400000">
                <a:off x="438" y="1702"/>
                <a:ext cx="624" cy="363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3 h 272"/>
                  <a:gd name="T4" fmla="*/ 240 w 624"/>
                  <a:gd name="T5" fmla="*/ 320 h 272"/>
                  <a:gd name="T6" fmla="*/ 624 w 624"/>
                  <a:gd name="T7" fmla="*/ 3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38"/>
              <p:cNvSpPr>
                <a:spLocks/>
              </p:cNvSpPr>
              <p:nvPr/>
            </p:nvSpPr>
            <p:spPr bwMode="ltGray">
              <a:xfrm rot="-5400000">
                <a:off x="147" y="1727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39"/>
              <p:cNvSpPr>
                <a:spLocks/>
              </p:cNvSpPr>
              <p:nvPr/>
            </p:nvSpPr>
            <p:spPr bwMode="ltGray">
              <a:xfrm rot="-5400000">
                <a:off x="3200" y="165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40"/>
              <p:cNvSpPr>
                <a:spLocks/>
              </p:cNvSpPr>
              <p:nvPr/>
            </p:nvSpPr>
            <p:spPr bwMode="ltGray">
              <a:xfrm rot="-5400000">
                <a:off x="2870" y="1661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41"/>
              <p:cNvSpPr>
                <a:spLocks/>
              </p:cNvSpPr>
              <p:nvPr/>
            </p:nvSpPr>
            <p:spPr bwMode="ltGray">
              <a:xfrm rot="-5400000">
                <a:off x="1825" y="1747"/>
                <a:ext cx="624" cy="256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5 h 370"/>
                  <a:gd name="T4" fmla="*/ 624 w 624"/>
                  <a:gd name="T5" fmla="*/ 225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42"/>
              <p:cNvSpPr>
                <a:spLocks/>
              </p:cNvSpPr>
              <p:nvPr/>
            </p:nvSpPr>
            <p:spPr bwMode="ltGray">
              <a:xfrm rot="-5400000">
                <a:off x="2545" y="1726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1 h 317"/>
                  <a:gd name="T4" fmla="*/ 624 w 624"/>
                  <a:gd name="T5" fmla="*/ 2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43"/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0 h 272"/>
                  <a:gd name="T4" fmla="*/ 240 w 624"/>
                  <a:gd name="T5" fmla="*/ 318 h 272"/>
                  <a:gd name="T6" fmla="*/ 624 w 624"/>
                  <a:gd name="T7" fmla="*/ 36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44"/>
              <p:cNvSpPr>
                <a:spLocks/>
              </p:cNvSpPr>
              <p:nvPr/>
            </p:nvSpPr>
            <p:spPr bwMode="ltGray">
              <a:xfrm rot="-5400000">
                <a:off x="2034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Freeform 45"/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Freeform 46"/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3 h 317"/>
                  <a:gd name="T4" fmla="*/ 624 w 624"/>
                  <a:gd name="T5" fmla="*/ 36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Freeform 47"/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Freeform 48"/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Freeform 49"/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0 h 272"/>
                  <a:gd name="T4" fmla="*/ 240 w 624"/>
                  <a:gd name="T5" fmla="*/ 318 h 272"/>
                  <a:gd name="T6" fmla="*/ 624 w 624"/>
                  <a:gd name="T7" fmla="*/ 36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Freeform 50"/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3" name="Freeform 51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  <a:cs typeface="+mn-cs"/>
              </a:endParaRPr>
            </a:p>
          </p:txBody>
        </p:sp>
        <p:sp>
          <p:nvSpPr>
            <p:cNvPr id="3124" name="Freeform 52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  <a:cs typeface="+mn-cs"/>
              </a:endParaRPr>
            </a:p>
          </p:txBody>
        </p:sp>
      </p:grpSp>
      <p:sp>
        <p:nvSpPr>
          <p:cNvPr id="1030" name="Rectangle 53"/>
          <p:cNvSpPr>
            <a:spLocks noChangeArrowheads="1"/>
          </p:cNvSpPr>
          <p:nvPr userDrawn="1"/>
        </p:nvSpPr>
        <p:spPr bwMode="auto">
          <a:xfrm>
            <a:off x="7391400" y="6481763"/>
            <a:ext cx="2286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54"/>
          <p:cNvSpPr>
            <a:spLocks noChangeArrowheads="1"/>
          </p:cNvSpPr>
          <p:nvPr userDrawn="1"/>
        </p:nvSpPr>
        <p:spPr bwMode="auto">
          <a:xfrm>
            <a:off x="7620000" y="6481763"/>
            <a:ext cx="228600" cy="228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55"/>
          <p:cNvSpPr>
            <a:spLocks noChangeArrowheads="1"/>
          </p:cNvSpPr>
          <p:nvPr userDrawn="1"/>
        </p:nvSpPr>
        <p:spPr bwMode="auto">
          <a:xfrm>
            <a:off x="7848600" y="6481763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56"/>
          <p:cNvSpPr>
            <a:spLocks noChangeArrowheads="1"/>
          </p:cNvSpPr>
          <p:nvPr userDrawn="1"/>
        </p:nvSpPr>
        <p:spPr bwMode="auto">
          <a:xfrm>
            <a:off x="8077200" y="6481763"/>
            <a:ext cx="2286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57"/>
          <p:cNvSpPr>
            <a:spLocks noChangeArrowheads="1"/>
          </p:cNvSpPr>
          <p:nvPr userDrawn="1"/>
        </p:nvSpPr>
        <p:spPr bwMode="auto">
          <a:xfrm>
            <a:off x="8305800" y="6481763"/>
            <a:ext cx="228600" cy="228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58"/>
          <p:cNvSpPr>
            <a:spLocks noChangeArrowheads="1"/>
          </p:cNvSpPr>
          <p:nvPr userDrawn="1"/>
        </p:nvSpPr>
        <p:spPr bwMode="auto">
          <a:xfrm>
            <a:off x="8534400" y="6481763"/>
            <a:ext cx="228600" cy="228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60"/>
          <p:cNvSpPr>
            <a:spLocks noChangeArrowheads="1"/>
          </p:cNvSpPr>
          <p:nvPr userDrawn="1"/>
        </p:nvSpPr>
        <p:spPr bwMode="auto">
          <a:xfrm>
            <a:off x="8763000" y="6481763"/>
            <a:ext cx="2286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Text Box 61">
            <a:hlinkClick r:id="" action="ppaction://hlinkshowjump?jump=endshow"/>
          </p:cNvPr>
          <p:cNvSpPr txBox="1">
            <a:spLocks noChangeArrowheads="1"/>
          </p:cNvSpPr>
          <p:nvPr userDrawn="1"/>
        </p:nvSpPr>
        <p:spPr bwMode="auto">
          <a:xfrm>
            <a:off x="7312025" y="6175375"/>
            <a:ext cx="17573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chemeClr val="tx2"/>
                </a:solidFill>
                <a:latin typeface="Verdana" charset="0"/>
              </a:rPr>
              <a:t>Table of Contents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anseodesign.com/web-design/gestalt-principles-of-percepti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2"/>
          <p:cNvGrpSpPr>
            <a:grpSpLocks/>
          </p:cNvGrpSpPr>
          <p:nvPr/>
        </p:nvGrpSpPr>
        <p:grpSpPr bwMode="auto">
          <a:xfrm>
            <a:off x="0" y="2438400"/>
            <a:ext cx="9147175" cy="1063625"/>
            <a:chOff x="-2" y="1536"/>
            <a:chExt cx="5762" cy="670"/>
          </a:xfrm>
        </p:grpSpPr>
        <p:grpSp>
          <p:nvGrpSpPr>
            <p:cNvPr id="4102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410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3287198 h 720"/>
                  <a:gd name="T4" fmla="*/ 95 w 1000"/>
                  <a:gd name="T5" fmla="*/ 23287198 h 720"/>
                  <a:gd name="T6" fmla="*/ 95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"/>
                  <a:gd name="T16" fmla="*/ 0 h 720"/>
                  <a:gd name="T17" fmla="*/ 1000 w 1000"/>
                  <a:gd name="T18" fmla="*/ 720 h 7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8 h 317"/>
                  <a:gd name="T4" fmla="*/ 624 w 624"/>
                  <a:gd name="T5" fmla="*/ 113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370"/>
                  <a:gd name="T20" fmla="*/ 624 w 624"/>
                  <a:gd name="T21" fmla="*/ 370 h 3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6 h 317"/>
                  <a:gd name="T4" fmla="*/ 624 w 624"/>
                  <a:gd name="T5" fmla="*/ 1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35 h 272"/>
                  <a:gd name="T4" fmla="*/ 240 w 624"/>
                  <a:gd name="T5" fmla="*/ 1002 h 272"/>
                  <a:gd name="T6" fmla="*/ 624 w 624"/>
                  <a:gd name="T7" fmla="*/ 113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272"/>
                  <a:gd name="T20" fmla="*/ 624 w 624"/>
                  <a:gd name="T21" fmla="*/ 272 h 2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58 h 362"/>
                  <a:gd name="T4" fmla="*/ 248 w 632"/>
                  <a:gd name="T5" fmla="*/ 158 h 362"/>
                  <a:gd name="T6" fmla="*/ 632 w 632"/>
                  <a:gd name="T7" fmla="*/ 158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362"/>
                  <a:gd name="T23" fmla="*/ 632 w 632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8 h 317"/>
                  <a:gd name="T4" fmla="*/ 624 w 624"/>
                  <a:gd name="T5" fmla="*/ 113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370"/>
                  <a:gd name="T20" fmla="*/ 624 w 624"/>
                  <a:gd name="T21" fmla="*/ 370 h 3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6 h 317"/>
                  <a:gd name="T4" fmla="*/ 624 w 624"/>
                  <a:gd name="T5" fmla="*/ 1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20 h 272"/>
                  <a:gd name="T4" fmla="*/ 240 w 624"/>
                  <a:gd name="T5" fmla="*/ 989 h 272"/>
                  <a:gd name="T6" fmla="*/ 624 w 624"/>
                  <a:gd name="T7" fmla="*/ 112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272"/>
                  <a:gd name="T20" fmla="*/ 624 w 624"/>
                  <a:gd name="T21" fmla="*/ 272 h 2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362"/>
                  <a:gd name="T23" fmla="*/ 632 w 632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8 h 317"/>
                  <a:gd name="T4" fmla="*/ 624 w 624"/>
                  <a:gd name="T5" fmla="*/ 113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370"/>
                  <a:gd name="T20" fmla="*/ 624 w 624"/>
                  <a:gd name="T21" fmla="*/ 370 h 3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625"/>
                  <a:gd name="T17" fmla="*/ 291 w 291"/>
                  <a:gd name="T18" fmla="*/ 625 h 6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20 h 272"/>
                  <a:gd name="T4" fmla="*/ 240 w 624"/>
                  <a:gd name="T5" fmla="*/ 989 h 272"/>
                  <a:gd name="T6" fmla="*/ 624 w 624"/>
                  <a:gd name="T7" fmla="*/ 112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272"/>
                  <a:gd name="T20" fmla="*/ 624 w 624"/>
                  <a:gd name="T21" fmla="*/ 272 h 2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362"/>
                  <a:gd name="T23" fmla="*/ 632 w 632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1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  <a:cs typeface="+mn-cs"/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10" charset="0"/>
                <a:ea typeface="+mn-ea"/>
                <a:cs typeface="+mn-cs"/>
              </a:endParaRPr>
            </a:p>
          </p:txBody>
        </p:sp>
      </p:grpSp>
      <p:sp>
        <p:nvSpPr>
          <p:cNvPr id="4098" name="Rectangle 25"/>
          <p:cNvSpPr>
            <a:spLocks noChangeArrowheads="1"/>
          </p:cNvSpPr>
          <p:nvPr/>
        </p:nvSpPr>
        <p:spPr bwMode="auto">
          <a:xfrm>
            <a:off x="1173163" y="1371600"/>
            <a:ext cx="77724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Unit 5</a:t>
            </a:r>
          </a:p>
        </p:txBody>
      </p:sp>
      <p:sp>
        <p:nvSpPr>
          <p:cNvPr id="4099" name="Rectangle 26"/>
          <p:cNvSpPr>
            <a:spLocks noChangeArrowheads="1"/>
          </p:cNvSpPr>
          <p:nvPr/>
        </p:nvSpPr>
        <p:spPr bwMode="auto">
          <a:xfrm>
            <a:off x="1219200" y="3886200"/>
            <a:ext cx="449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4000" b="1" dirty="0">
                <a:solidFill>
                  <a:srgbClr val="000000"/>
                </a:solidFill>
                <a:latin typeface="+mn-lt"/>
              </a:rPr>
              <a:t>Sensing &amp; Perceiving</a:t>
            </a:r>
          </a:p>
        </p:txBody>
      </p:sp>
      <p:pic>
        <p:nvPicPr>
          <p:cNvPr id="4100" name="Picture 1087" descr="MCj019798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1573213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7"/>
          <p:cNvSpPr txBox="1">
            <a:spLocks noChangeArrowheads="1"/>
          </p:cNvSpPr>
          <p:nvPr/>
        </p:nvSpPr>
        <p:spPr bwMode="auto">
          <a:xfrm>
            <a:off x="762000" y="5638800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Amber </a:t>
            </a:r>
            <a:r>
              <a:rPr lang="en-US" sz="2000" dirty="0" err="1">
                <a:latin typeface="+mn-lt"/>
              </a:rPr>
              <a:t>Gilewski</a:t>
            </a:r>
            <a:r>
              <a:rPr lang="en-US" sz="2000" dirty="0">
                <a:latin typeface="+mn-lt"/>
              </a:rPr>
              <a:t> </a:t>
            </a:r>
          </a:p>
          <a:p>
            <a:r>
              <a:rPr lang="en-US" sz="2000" dirty="0">
                <a:latin typeface="+mn-lt"/>
              </a:rPr>
              <a:t>Tompkins Cortland Community College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1600200"/>
          </a:xfrm>
        </p:spPr>
        <p:txBody>
          <a:bodyPr/>
          <a:lstStyle/>
          <a:p>
            <a:pPr algn="ctr" eaLnBrk="1" hangingPunct="1"/>
            <a:r>
              <a:rPr lang="en-US" sz="2800" b="1" dirty="0">
                <a:latin typeface="+mn-lt"/>
                <a:ea typeface="ＭＳ Ｐゴシック" charset="0"/>
                <a:cs typeface="ＭＳ Ｐゴシック" charset="0"/>
              </a:rPr>
              <a:t>Perception of Loudness and Pitch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772400" cy="42672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Related to number of receptor neurons on the organ of Corti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Place theory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Pitch is sensed according to place that vibrates (high pitch)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Frequency theory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Pitch perceived on stimulation of impulses that match the frequency of the sound (low pitch)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Both theories work together</a:t>
            </a:r>
          </a:p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  <a:p>
            <a:pPr lvl="2"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dirty="0">
                <a:latin typeface="+mn-lt"/>
                <a:ea typeface="ＭＳ Ｐゴシック" charset="0"/>
                <a:cs typeface="ＭＳ Ｐゴシック" charset="0"/>
              </a:rPr>
              <a:t>Smell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848600" cy="48006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Odors trigger receptor neurons in olfactory membrane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Odors are sample molecules of substances in the air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Sensory information about odors is sent to the brain through the olfactory nerve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Odor contributes to flavor of foods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1,000 types of receptors for smell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Distinguish between 10,000 different smells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0"/>
            <a:ext cx="157003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dirty="0">
                <a:latin typeface="+mn-lt"/>
                <a:ea typeface="ＭＳ Ｐゴシック" charset="0"/>
                <a:cs typeface="ＭＳ Ｐゴシック" charset="0"/>
              </a:rPr>
              <a:t>Taste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Taste is sensed through taste cells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Receptor neurons on taste buds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Six primary taste qualities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Sweet, sour, salty, bitter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Piquancy (spicy) and umami (savory)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Flavor of food depends on odor, texture, temperature and taste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Individuals have taste sensitivities</a:t>
            </a: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0"/>
            <a:ext cx="22447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200" b="1" dirty="0">
                <a:latin typeface="+mn-lt"/>
                <a:ea typeface="ＭＳ Ｐゴシック" charset="0"/>
                <a:cs typeface="ＭＳ Ｐゴシック" charset="0"/>
              </a:rPr>
              <a:t>Pain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01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Nociceptors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in skin are stimulated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Pain is usually sharpest where nerve endings are densely packed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No nerve endings for pain in the brain</a:t>
            </a:r>
          </a:p>
          <a:p>
            <a:pPr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Prostaglandins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Facilitate transmission of pain message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Emotional response and response to stress affect degree of pain</a:t>
            </a:r>
          </a:p>
          <a:p>
            <a:pPr eaLnBrk="1" hangingPunct="1">
              <a:buClr>
                <a:srgbClr val="0099CC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Endorphins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Acts as the brain’s natural pain reliever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0" indent="0" eaLnBrk="1" hangingPunct="1">
              <a:buClr>
                <a:srgbClr val="0099CC"/>
              </a:buClr>
              <a:buFont typeface="Wingdings" charset="0"/>
              <a:buNone/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lvl="1" eaLnBrk="1" hangingPunct="1"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2133600"/>
            <a:ext cx="1587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ChangeArrowheads="1"/>
          </p:cNvSpPr>
          <p:nvPr/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Sensation and Perception: The Distinction</a:t>
            </a:r>
          </a:p>
        </p:txBody>
      </p:sp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295400" y="1447800"/>
            <a:ext cx="73914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9725" indent="-339725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Char char="n"/>
            </a:pPr>
            <a:r>
              <a:rPr lang="en-US" b="1" dirty="0">
                <a:latin typeface="Arial" charset="0"/>
              </a:rPr>
              <a:t>Sensation</a:t>
            </a:r>
            <a:r>
              <a:rPr lang="en-US" dirty="0">
                <a:latin typeface="Arial" charset="0"/>
              </a:rPr>
              <a:t> : stimulation of sense organs</a:t>
            </a:r>
            <a:endParaRPr lang="en-US" b="1" dirty="0">
              <a:latin typeface="Arial" charset="0"/>
            </a:endParaRPr>
          </a:p>
          <a:p>
            <a:pPr marL="339725" indent="-339725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Char char="n"/>
            </a:pPr>
            <a:r>
              <a:rPr lang="en-US" b="1" dirty="0">
                <a:latin typeface="Arial" charset="0"/>
              </a:rPr>
              <a:t>Perception</a:t>
            </a:r>
            <a:r>
              <a:rPr lang="en-US" dirty="0">
                <a:latin typeface="Arial" charset="0"/>
              </a:rPr>
              <a:t>: selection, organization, and interpretation of sensory input</a:t>
            </a:r>
          </a:p>
          <a:p>
            <a:pPr marL="339725" indent="-339725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Char char="n"/>
            </a:pPr>
            <a:endParaRPr lang="en-US" dirty="0">
              <a:latin typeface="Arial" charset="0"/>
            </a:endParaRPr>
          </a:p>
          <a:p>
            <a:pPr marL="339725" indent="-339725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b="1" dirty="0">
              <a:latin typeface="Arial" charset="0"/>
            </a:endParaRPr>
          </a:p>
          <a:p>
            <a:pPr marL="339725" indent="-339725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b="1" dirty="0">
              <a:latin typeface="Arial" charset="0"/>
            </a:endParaRPr>
          </a:p>
          <a:p>
            <a:pPr marL="339725" indent="-339725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b="1" dirty="0">
              <a:latin typeface="Arial" charset="0"/>
            </a:endParaRPr>
          </a:p>
          <a:p>
            <a:pPr marL="339725" indent="-339725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Char char="n"/>
            </a:pPr>
            <a:r>
              <a:rPr lang="en-US" b="1" dirty="0">
                <a:latin typeface="Arial" charset="0"/>
              </a:rPr>
              <a:t>Psychophysics =</a:t>
            </a:r>
            <a:r>
              <a:rPr lang="en-US" dirty="0">
                <a:latin typeface="Arial" charset="0"/>
              </a:rPr>
              <a:t> the study of how physical stimuli are translated into psychological experience</a:t>
            </a:r>
          </a:p>
        </p:txBody>
      </p:sp>
      <p:pic>
        <p:nvPicPr>
          <p:cNvPr id="6147" name="Picture 5" descr="MPj014912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25146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798307-1743-9043-8FB0-2300A5CD9255}"/>
              </a:ext>
            </a:extLst>
          </p:cNvPr>
          <p:cNvSpPr txBox="1"/>
          <p:nvPr/>
        </p:nvSpPr>
        <p:spPr>
          <a:xfrm>
            <a:off x="7995138" y="64476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603B-60B3-E843-BCCA-BBA71CD8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Arial" charset="0"/>
              </a:rPr>
              <a:t>Anagram Exercise</a:t>
            </a:r>
            <a:endParaRPr lang="en-US" sz="36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923BC-20D2-DF43-864B-BCEB3B270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Anagram #1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D8C8F-1750-BD42-A007-D6BB1B8A17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1. LULB</a:t>
            </a:r>
          </a:p>
          <a:p>
            <a:pPr marL="0" indent="0">
              <a:buNone/>
            </a:pPr>
            <a:r>
              <a:rPr lang="en-US" dirty="0"/>
              <a:t>	2. CALEM</a:t>
            </a:r>
          </a:p>
          <a:p>
            <a:pPr marL="0" indent="0">
              <a:buNone/>
            </a:pPr>
            <a:r>
              <a:rPr lang="en-US" dirty="0"/>
              <a:t>	3. NUKKS</a:t>
            </a:r>
          </a:p>
          <a:p>
            <a:pPr marL="0" indent="0">
              <a:buNone/>
            </a:pPr>
            <a:r>
              <a:rPr lang="en-US" dirty="0"/>
              <a:t>	4. SEUMO</a:t>
            </a:r>
          </a:p>
          <a:p>
            <a:pPr marL="0" indent="0">
              <a:buNone/>
            </a:pPr>
            <a:r>
              <a:rPr lang="en-US" dirty="0"/>
              <a:t>	5. BAZER</a:t>
            </a:r>
          </a:p>
          <a:p>
            <a:pPr marL="0" indent="0">
              <a:buNone/>
            </a:pPr>
            <a:r>
              <a:rPr lang="en-US" dirty="0"/>
              <a:t>	6. EAP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8CAF4-EC2C-C94F-87A2-2137CE91E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Anagram #2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62DB2-5C39-0640-ABF7-5299AEDAEC9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1. NORC</a:t>
            </a:r>
          </a:p>
          <a:p>
            <a:pPr marL="0" indent="0">
              <a:buNone/>
            </a:pPr>
            <a:r>
              <a:rPr lang="en-US" dirty="0"/>
              <a:t>	2. NOONI</a:t>
            </a:r>
          </a:p>
          <a:p>
            <a:pPr marL="0" indent="0">
              <a:buNone/>
            </a:pPr>
            <a:r>
              <a:rPr lang="en-US" dirty="0"/>
              <a:t>	3. MATOOT</a:t>
            </a:r>
          </a:p>
          <a:p>
            <a:pPr marL="0" indent="0">
              <a:buNone/>
            </a:pPr>
            <a:r>
              <a:rPr lang="en-US" dirty="0"/>
              <a:t>	4. PREPPE</a:t>
            </a:r>
          </a:p>
          <a:p>
            <a:pPr marL="0" indent="0">
              <a:buNone/>
            </a:pPr>
            <a:r>
              <a:rPr lang="en-US" dirty="0"/>
              <a:t>	5. TEBE</a:t>
            </a:r>
          </a:p>
          <a:p>
            <a:pPr marL="0" indent="0">
              <a:buNone/>
            </a:pPr>
            <a:r>
              <a:rPr lang="en-US" dirty="0"/>
              <a:t>	6. EAP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3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603B-60B3-E843-BCCA-BBA71CD8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Arial" charset="0"/>
              </a:rPr>
              <a:t>Anagram Exercise</a:t>
            </a:r>
            <a:endParaRPr lang="en-US" sz="36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923BC-20D2-DF43-864B-BCEB3B270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Anagram #1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D8C8F-1750-BD42-A007-D6BB1B8A17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1. BULL</a:t>
            </a:r>
          </a:p>
          <a:p>
            <a:pPr marL="0" indent="0">
              <a:buNone/>
            </a:pPr>
            <a:r>
              <a:rPr lang="en-US" dirty="0"/>
              <a:t>	2. CAMEL</a:t>
            </a:r>
          </a:p>
          <a:p>
            <a:pPr marL="0" indent="0">
              <a:buNone/>
            </a:pPr>
            <a:r>
              <a:rPr lang="en-US" dirty="0"/>
              <a:t>	3. SKUNK</a:t>
            </a:r>
          </a:p>
          <a:p>
            <a:pPr marL="0" indent="0">
              <a:buNone/>
            </a:pPr>
            <a:r>
              <a:rPr lang="en-US" dirty="0"/>
              <a:t>	4. MOUSE</a:t>
            </a:r>
          </a:p>
          <a:p>
            <a:pPr marL="0" indent="0">
              <a:buNone/>
            </a:pPr>
            <a:r>
              <a:rPr lang="en-US" dirty="0"/>
              <a:t>	5. ZEBRA</a:t>
            </a:r>
          </a:p>
          <a:p>
            <a:pPr marL="0" indent="0">
              <a:buNone/>
            </a:pPr>
            <a:r>
              <a:rPr lang="en-US" dirty="0"/>
              <a:t>	6. APE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8CAF4-EC2C-C94F-87A2-2137CE91E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Anagram #2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62DB2-5C39-0640-ABF7-5299AEDAEC9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1. CORN</a:t>
            </a:r>
          </a:p>
          <a:p>
            <a:pPr marL="0" indent="0">
              <a:buNone/>
            </a:pPr>
            <a:r>
              <a:rPr lang="en-US" dirty="0"/>
              <a:t>	2. ONION</a:t>
            </a:r>
          </a:p>
          <a:p>
            <a:pPr marL="0" indent="0">
              <a:buNone/>
            </a:pPr>
            <a:r>
              <a:rPr lang="en-US" dirty="0"/>
              <a:t>	3. TOMATO</a:t>
            </a:r>
          </a:p>
          <a:p>
            <a:pPr marL="0" indent="0">
              <a:buNone/>
            </a:pPr>
            <a:r>
              <a:rPr lang="en-US" dirty="0"/>
              <a:t>	4. PEPPER</a:t>
            </a:r>
          </a:p>
          <a:p>
            <a:pPr marL="0" indent="0">
              <a:buNone/>
            </a:pPr>
            <a:r>
              <a:rPr lang="en-US" dirty="0"/>
              <a:t>	5. BEET</a:t>
            </a:r>
          </a:p>
          <a:p>
            <a:pPr marL="0" indent="0">
              <a:buNone/>
            </a:pPr>
            <a:r>
              <a:rPr lang="en-US" dirty="0"/>
              <a:t>	6. PEA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02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b="1" dirty="0">
                <a:latin typeface="+mn-lt"/>
                <a:ea typeface="ＭＳ Ｐゴシック" charset="0"/>
                <a:cs typeface="ＭＳ Ｐゴシック" charset="0"/>
              </a:rPr>
              <a:t>Expectancy and Perception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Our expectations (i.e. preconceptions about what we are supposed to perceive) can influence perception. 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Perceptual set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a willingness to perceive a stimulus in a certain way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this anagram exercise, research shows the expectancy effect occurs for approximately 80–90% of the students.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			         </a:t>
            </a:r>
          </a:p>
        </p:txBody>
      </p:sp>
      <p:pic>
        <p:nvPicPr>
          <p:cNvPr id="8195" name="Picture 4" descr="MCAN03310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57800"/>
            <a:ext cx="123348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MCj012276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81600"/>
            <a:ext cx="1123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ChangeArrowheads="1"/>
          </p:cNvSpPr>
          <p:nvPr/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chemeClr val="tx2"/>
                </a:solidFill>
                <a:latin typeface="Arial" charset="0"/>
              </a:rPr>
              <a:t>Psychophysics: Basic Concepts</a:t>
            </a:r>
          </a:p>
        </p:txBody>
      </p:sp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295400" y="1371600"/>
            <a:ext cx="7010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9725" indent="-339725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Char char="n"/>
            </a:pPr>
            <a:r>
              <a:rPr lang="en-US" dirty="0">
                <a:latin typeface="Arial" charset="0"/>
              </a:rPr>
              <a:t>Sensation begins with a detectable stimulus</a:t>
            </a:r>
            <a:endParaRPr lang="en-US" b="1" dirty="0">
              <a:latin typeface="Arial" charset="0"/>
            </a:endParaRPr>
          </a:p>
          <a:p>
            <a:pPr marL="339725" indent="-339725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Char char="n"/>
            </a:pPr>
            <a:r>
              <a:rPr lang="en-US" b="1" dirty="0">
                <a:latin typeface="Arial" charset="0"/>
              </a:rPr>
              <a:t>Fechner</a:t>
            </a:r>
            <a:r>
              <a:rPr lang="en-US" dirty="0">
                <a:latin typeface="Arial" charset="0"/>
              </a:rPr>
              <a:t>: the concept of the threshold</a:t>
            </a:r>
            <a:endParaRPr lang="en-US" b="1" dirty="0">
              <a:latin typeface="Arial" charset="0"/>
            </a:endParaRPr>
          </a:p>
          <a:p>
            <a:pPr marL="688975" lvl="1" indent="-231775" eaLnBrk="1" hangingPunct="1">
              <a:spcBef>
                <a:spcPct val="20000"/>
              </a:spcBef>
              <a:buFontTx/>
              <a:buChar char="–"/>
            </a:pPr>
            <a:r>
              <a:rPr lang="en-US" b="1" dirty="0">
                <a:latin typeface="Arial" charset="0"/>
              </a:rPr>
              <a:t>Absolute threshold</a:t>
            </a:r>
            <a:r>
              <a:rPr lang="en-US" dirty="0">
                <a:latin typeface="Arial" charset="0"/>
              </a:rPr>
              <a:t>: becomes noticeable to our senses; detected 50% of the time.</a:t>
            </a:r>
            <a:endParaRPr lang="en-US" b="1" dirty="0">
              <a:latin typeface="Arial" charset="0"/>
            </a:endParaRPr>
          </a:p>
          <a:p>
            <a:pPr marL="688975" lvl="1" indent="-231775" eaLnBrk="1" hangingPunct="1">
              <a:spcBef>
                <a:spcPct val="20000"/>
              </a:spcBef>
              <a:buFontTx/>
              <a:buChar char="–"/>
            </a:pPr>
            <a:r>
              <a:rPr lang="en-US" b="1" dirty="0">
                <a:latin typeface="Arial" charset="0"/>
              </a:rPr>
              <a:t>Just noticeable difference (JND)</a:t>
            </a:r>
            <a:r>
              <a:rPr lang="en-US" dirty="0">
                <a:latin typeface="Arial" charset="0"/>
              </a:rPr>
              <a:t>: smallest difference detectable; smallest level added or reduced</a:t>
            </a:r>
            <a:endParaRPr lang="en-US" b="1" dirty="0">
              <a:latin typeface="Arial" charset="0"/>
            </a:endParaRPr>
          </a:p>
          <a:p>
            <a:pPr marL="1138238" lvl="2" indent="-22383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Weber</a:t>
            </a:r>
            <a:r>
              <a:rPr lang="ja-JP" altLang="en-US" b="1">
                <a:latin typeface="Arial" charset="0"/>
              </a:rPr>
              <a:t>’</a:t>
            </a:r>
            <a:r>
              <a:rPr lang="en-US" altLang="ja-JP" b="1" dirty="0">
                <a:latin typeface="Arial" charset="0"/>
              </a:rPr>
              <a:t>s law</a:t>
            </a:r>
            <a:r>
              <a:rPr lang="en-US" altLang="ja-JP" dirty="0">
                <a:latin typeface="Arial" charset="0"/>
              </a:rPr>
              <a:t>: size of JND proportional to size of initial stimulus</a:t>
            </a:r>
            <a:endParaRPr lang="en-US" dirty="0">
              <a:latin typeface="Arial" charset="0"/>
            </a:endParaRPr>
          </a:p>
        </p:txBody>
      </p:sp>
      <p:pic>
        <p:nvPicPr>
          <p:cNvPr id="10243" name="Picture 4" descr="MCj033488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177006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b="1" dirty="0">
                <a:latin typeface="+mn-lt"/>
                <a:ea typeface="ＭＳ Ｐゴシック" charset="0"/>
                <a:cs typeface="ＭＳ Ｐゴシック" charset="0"/>
              </a:rPr>
              <a:t>Sensory Adaptation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Sensitization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Positive adaptation -  Process by which we become more sensitive to stimuli of low magnitude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Desensitization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Negative adaptation – Process by which we become less sensitive to stimuli that remains the same</a:t>
            </a:r>
          </a:p>
          <a:p>
            <a:pPr eaLnBrk="1" hangingPunct="1"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2800" b="1" dirty="0">
                <a:latin typeface="+mn-lt"/>
                <a:ea typeface="ＭＳ Ｐゴシック" charset="0"/>
                <a:cs typeface="ＭＳ Ｐゴシック" charset="0"/>
              </a:rPr>
              <a:t>Perceptual Organization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09600"/>
            <a:ext cx="7924800" cy="5791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Figure – Ground Perception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   - Ambiguous, unstable figures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Closure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Perception of a complete figure, even when there are gaps in sensory information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Proximity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Nearness of objects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Similarity of objects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    – Belonging together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Continuity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Series of points having unity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Common Fate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Elements moving together are grouped together</a:t>
            </a:r>
          </a:p>
          <a:p>
            <a:pPr marL="457200" lvl="1" indent="0" eaLnBrk="1" hangingPunct="1">
              <a:buNone/>
            </a:pPr>
            <a:r>
              <a:rPr lang="en-US" sz="2400" dirty="0">
                <a:latin typeface="Arial" charset="0"/>
                <a:ea typeface="ＭＳ Ｐゴシック" charset="0"/>
                <a:hlinkClick r:id="rId3"/>
              </a:rPr>
              <a:t>Visual Examples of Gestalt Principles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04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168525"/>
            <a:ext cx="89662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+mn-lt"/>
                <a:ea typeface="ＭＳ Ｐゴシック" charset="0"/>
                <a:cs typeface="ＭＳ Ｐゴシック" charset="0"/>
              </a:rPr>
              <a:t>Gestalt Rules for Perceptual Organization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'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Dad'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Smeagol:Applications:Microsoft Office X:Templates:Presentations:Designs:Dad's Tie</Template>
  <TotalTime>1033</TotalTime>
  <Words>589</Words>
  <Application>Microsoft Macintosh PowerPoint</Application>
  <PresentationFormat>On-screen Show (4:3)</PresentationFormat>
  <Paragraphs>120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</vt:lpstr>
      <vt:lpstr>Times New Roman</vt:lpstr>
      <vt:lpstr>Verdana</vt:lpstr>
      <vt:lpstr>Wingdings</vt:lpstr>
      <vt:lpstr>Dad's Tie</vt:lpstr>
      <vt:lpstr>PowerPoint Presentation</vt:lpstr>
      <vt:lpstr>PowerPoint Presentation</vt:lpstr>
      <vt:lpstr>Anagram Exercise</vt:lpstr>
      <vt:lpstr>Anagram Exercise</vt:lpstr>
      <vt:lpstr>Expectancy and Perception</vt:lpstr>
      <vt:lpstr>PowerPoint Presentation</vt:lpstr>
      <vt:lpstr>Sensory Adaptation</vt:lpstr>
      <vt:lpstr>Perceptual Organization</vt:lpstr>
      <vt:lpstr>Gestalt Rules for Perceptual Organization</vt:lpstr>
      <vt:lpstr>Perception of Loudness and Pitch</vt:lpstr>
      <vt:lpstr>Smell</vt:lpstr>
      <vt:lpstr>Taste</vt:lpstr>
      <vt:lpstr>Pain</vt:lpstr>
    </vt:vector>
  </TitlesOfParts>
  <Company>Laura Murray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Murray</dc:creator>
  <cp:lastModifiedBy>Amber Gilewski</cp:lastModifiedBy>
  <cp:revision>98</cp:revision>
  <dcterms:created xsi:type="dcterms:W3CDTF">2010-10-07T00:51:04Z</dcterms:created>
  <dcterms:modified xsi:type="dcterms:W3CDTF">2020-09-27T00:24:02Z</dcterms:modified>
</cp:coreProperties>
</file>