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1"/>
  </p:notesMasterIdLst>
  <p:sldIdLst>
    <p:sldId id="256" r:id="rId2"/>
    <p:sldId id="257" r:id="rId3"/>
    <p:sldId id="324" r:id="rId4"/>
    <p:sldId id="259" r:id="rId5"/>
    <p:sldId id="261" r:id="rId6"/>
    <p:sldId id="317" r:id="rId7"/>
    <p:sldId id="318" r:id="rId8"/>
    <p:sldId id="321" r:id="rId9"/>
    <p:sldId id="319" r:id="rId10"/>
    <p:sldId id="271" r:id="rId11"/>
    <p:sldId id="325" r:id="rId12"/>
    <p:sldId id="326" r:id="rId13"/>
    <p:sldId id="275" r:id="rId14"/>
    <p:sldId id="313" r:id="rId15"/>
    <p:sldId id="276" r:id="rId16"/>
    <p:sldId id="279" r:id="rId17"/>
    <p:sldId id="328" r:id="rId18"/>
    <p:sldId id="327" r:id="rId19"/>
    <p:sldId id="316"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344">
          <p15:clr>
            <a:srgbClr val="A4A3A4"/>
          </p15:clr>
        </p15:guide>
        <p15:guide id="2" pos="8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FF"/>
    <a:srgbClr val="00CC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p:cViewPr varScale="1">
        <p:scale>
          <a:sx n="109" d="100"/>
          <a:sy n="109" d="100"/>
        </p:scale>
        <p:origin x="1720" y="192"/>
      </p:cViewPr>
      <p:guideLst>
        <p:guide orient="horz" pos="1344"/>
        <p:guide pos="8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36"/>
    </p:cViewPr>
  </p:sorterViewPr>
  <p:notesViewPr>
    <p:cSldViewPr>
      <p:cViewPr varScale="1">
        <p:scale>
          <a:sx n="66" d="100"/>
          <a:sy n="66" d="100"/>
        </p:scale>
        <p:origin x="-14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0" charset="0"/>
                <a:ea typeface="+mn-ea"/>
                <a:cs typeface="+mn-cs"/>
              </a:defRPr>
            </a:lvl1pPr>
          </a:lstStyle>
          <a:p>
            <a:pPr>
              <a:defRPr/>
            </a:pPr>
            <a:endParaRPr lang="en-US"/>
          </a:p>
        </p:txBody>
      </p:sp>
      <p:sp>
        <p:nvSpPr>
          <p:cNvPr id="94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0"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0" charset="0"/>
                <a:ea typeface="+mn-ea"/>
                <a:cs typeface="+mn-cs"/>
              </a:defRPr>
            </a:lvl1pPr>
          </a:lstStyle>
          <a:p>
            <a:pPr>
              <a:defRPr/>
            </a:pPr>
            <a:endParaRPr lang="en-US"/>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CD775C-359A-B847-92F6-547807EA31CD}" type="slidenum">
              <a:rPr lang="en-US"/>
              <a:pPr>
                <a:defRPr/>
              </a:pPr>
              <a:t>‹#›</a:t>
            </a:fld>
            <a:endParaRPr lang="en-US"/>
          </a:p>
        </p:txBody>
      </p:sp>
    </p:spTree>
    <p:extLst>
      <p:ext uri="{BB962C8B-B14F-4D97-AF65-F5344CB8AC3E}">
        <p14:creationId xmlns:p14="http://schemas.microsoft.com/office/powerpoint/2010/main" val="2688024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mc.maricopa.edu/faculty/farabee/biobk/BioBookglossG.html%23glial%20cell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mult-sclerosis.org/inflammatoryresponse.html" TargetMode="External"/><Relationship Id="rId3" Type="http://schemas.openxmlformats.org/officeDocument/2006/relationships/hyperlink" Target="http://www.infoplease.com/ce5/CE030822.html" TargetMode="External"/><Relationship Id="rId7" Type="http://schemas.openxmlformats.org/officeDocument/2006/relationships/hyperlink" Target="http://www.mult-sclerosis.org/leukocyte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mult-sclerosis.org/axon.html" TargetMode="External"/><Relationship Id="rId5" Type="http://schemas.openxmlformats.org/officeDocument/2006/relationships/hyperlink" Target="http://www.mult-sclerosis.org/neuron.html" TargetMode="External"/><Relationship Id="rId4" Type="http://schemas.openxmlformats.org/officeDocument/2006/relationships/hyperlink" Target="http://www.mult-sclerosis.org/protein.html" TargetMode="External"/><Relationship Id="rId9" Type="http://schemas.openxmlformats.org/officeDocument/2006/relationships/hyperlink" Target="http://www.mult-sclerosis.org/demyelination.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FA2F63B-FEA9-9F45-9DB2-D75F87673610}" type="slidenum">
              <a:rPr lang="en-US" sz="1200"/>
              <a:pPr/>
              <a:t>1</a:t>
            </a:fld>
            <a:endParaRPr lang="en-US" sz="1200"/>
          </a:p>
        </p:txBody>
      </p:sp>
      <p:sp>
        <p:nvSpPr>
          <p:cNvPr id="5122" name="Rectangle 2"/>
          <p:cNvSpPr>
            <a:spLocks noGrp="1" noRot="1" noChangeAspect="1" noChangeArrowheads="1" noTextEdit="1"/>
          </p:cNvSpPr>
          <p:nvPr>
            <p:ph type="sldImg"/>
          </p:nvPr>
        </p:nvSpPr>
        <p:spPr>
          <a:xfrm>
            <a:off x="1143000" y="228600"/>
            <a:ext cx="4572000" cy="3429000"/>
          </a:xfrm>
          <a:ln/>
        </p:spPr>
      </p:sp>
      <p:sp>
        <p:nvSpPr>
          <p:cNvPr id="5123" name="Rectangle 3"/>
          <p:cNvSpPr>
            <a:spLocks noGrp="1" noChangeArrowheads="1"/>
          </p:cNvSpPr>
          <p:nvPr>
            <p:ph type="body" idx="1"/>
          </p:nvPr>
        </p:nvSpPr>
        <p:spPr>
          <a:xfrm>
            <a:off x="609600" y="38100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lnSpc>
                <a:spcPct val="90000"/>
              </a:lnSpc>
            </a:pPr>
            <a:r>
              <a:rPr lang="en-US" i="1">
                <a:latin typeface="Times" charset="0"/>
                <a:ea typeface="ＭＳ Ｐゴシック" charset="0"/>
                <a:cs typeface="ＭＳ Ｐゴシック" charset="0"/>
              </a:rPr>
              <a:t>Items needed: brain videos, activity  information, CD-ROM, tests to give back, tickets, outlines</a:t>
            </a:r>
          </a:p>
          <a:p>
            <a:pPr marL="228600" indent="-228600" eaLnBrk="1" hangingPunct="1">
              <a:lnSpc>
                <a:spcPct val="90000"/>
              </a:lnSpc>
            </a:pPr>
            <a:r>
              <a:rPr lang="ja-JP" altLang="en-US" i="1">
                <a:latin typeface="Times" charset="0"/>
                <a:ea typeface="ＭＳ Ｐゴシック" charset="0"/>
                <a:cs typeface="ＭＳ Ｐゴシック" charset="0"/>
              </a:rPr>
              <a:t>“</a:t>
            </a:r>
            <a:r>
              <a:rPr lang="en-US" altLang="ja-JP" i="1">
                <a:latin typeface="Times" charset="0"/>
                <a:ea typeface="ＭＳ Ｐゴシック" charset="0"/>
                <a:cs typeface="ＭＳ Ｐゴシック" charset="0"/>
              </a:rPr>
              <a:t>I-wish-I-would-have-read-the-chapter</a:t>
            </a:r>
            <a:r>
              <a:rPr lang="ja-JP" altLang="en-US" i="1">
                <a:latin typeface="Times" charset="0"/>
                <a:ea typeface="ＭＳ Ｐゴシック" charset="0"/>
                <a:cs typeface="ＭＳ Ｐゴシック" charset="0"/>
              </a:rPr>
              <a:t>”</a:t>
            </a:r>
            <a:r>
              <a:rPr lang="en-US" altLang="ja-JP" i="1">
                <a:latin typeface="Times" charset="0"/>
                <a:ea typeface="ＭＳ Ｐゴシック" charset="0"/>
                <a:cs typeface="ＭＳ Ｐゴシック" charset="0"/>
              </a:rPr>
              <a:t> TRIVIA GAME</a:t>
            </a:r>
            <a:endParaRPr lang="en-US" altLang="ja-JP">
              <a:latin typeface="Times" charset="0"/>
              <a:ea typeface="ＭＳ Ｐゴシック" charset="0"/>
              <a:cs typeface="ＭＳ Ｐゴシック" charset="0"/>
            </a:endParaRPr>
          </a:p>
          <a:p>
            <a:pPr marL="228600" indent="-228600" eaLnBrk="1" hangingPunct="1">
              <a:lnSpc>
                <a:spcPct val="90000"/>
              </a:lnSpc>
            </a:pPr>
            <a:r>
              <a:rPr lang="en-US">
                <a:latin typeface="Times" charset="0"/>
                <a:ea typeface="ＭＳ Ｐゴシック" charset="0"/>
                <a:cs typeface="ＭＳ Ｐゴシック" charset="0"/>
              </a:rPr>
              <a:t>1. What are individual cells in the nervous system called that receive, integrate, and transmit information? Also called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nerve cells.</a:t>
            </a:r>
            <a:r>
              <a:rPr lang="ja-JP" altLang="en-US">
                <a:latin typeface="Times" charset="0"/>
                <a:ea typeface="ＭＳ Ｐゴシック" charset="0"/>
                <a:cs typeface="ＭＳ Ｐゴシック" charset="0"/>
              </a:rPr>
              <a:t>”</a:t>
            </a:r>
            <a:endParaRPr lang="en-US" altLang="ja-JP">
              <a:latin typeface="Times" charset="0"/>
              <a:ea typeface="ＭＳ Ｐゴシック" charset="0"/>
              <a:cs typeface="ＭＳ Ｐゴシック" charset="0"/>
            </a:endParaRPr>
          </a:p>
          <a:p>
            <a:pPr marL="228600" indent="-228600" eaLnBrk="1" hangingPunct="1">
              <a:lnSpc>
                <a:spcPct val="90000"/>
              </a:lnSpc>
            </a:pPr>
            <a:r>
              <a:rPr lang="en-US" i="1">
                <a:latin typeface="Times" charset="0"/>
                <a:ea typeface="ＭＳ Ｐゴシック" charset="0"/>
                <a:cs typeface="ＭＳ Ｐゴシック" charset="0"/>
              </a:rPr>
              <a:t>Neurons</a:t>
            </a:r>
            <a:endParaRPr lang="en-US">
              <a:latin typeface="Times" charset="0"/>
              <a:ea typeface="ＭＳ Ｐゴシック" charset="0"/>
              <a:cs typeface="ＭＳ Ｐゴシック" charset="0"/>
            </a:endParaRPr>
          </a:p>
          <a:p>
            <a:pPr marL="228600" indent="-228600" eaLnBrk="1" hangingPunct="1">
              <a:lnSpc>
                <a:spcPct val="90000"/>
              </a:lnSpc>
            </a:pPr>
            <a:r>
              <a:rPr lang="en-US">
                <a:latin typeface="Times" charset="0"/>
                <a:ea typeface="ＭＳ Ｐゴシック" charset="0"/>
                <a:cs typeface="ＭＳ Ｐゴシック" charset="0"/>
              </a:rPr>
              <a:t>2.  Name the long, thin fiber that transmits signals away from the soma to other neurons.</a:t>
            </a:r>
            <a:endParaRPr lang="en-US" i="1">
              <a:latin typeface="Times" charset="0"/>
              <a:ea typeface="ＭＳ Ｐゴシック" charset="0"/>
              <a:cs typeface="ＭＳ Ｐゴシック" charset="0"/>
            </a:endParaRPr>
          </a:p>
          <a:p>
            <a:pPr marL="228600" indent="-228600" eaLnBrk="1" hangingPunct="1">
              <a:lnSpc>
                <a:spcPct val="90000"/>
              </a:lnSpc>
            </a:pPr>
            <a:r>
              <a:rPr lang="en-US" i="1">
                <a:latin typeface="Times" charset="0"/>
                <a:ea typeface="ＭＳ Ｐゴシック" charset="0"/>
                <a:cs typeface="ＭＳ Ｐゴシック" charset="0"/>
              </a:rPr>
              <a:t>Axon</a:t>
            </a:r>
            <a:endParaRPr lang="en-US">
              <a:latin typeface="Times" charset="0"/>
              <a:ea typeface="ＭＳ Ｐゴシック" charset="0"/>
              <a:cs typeface="ＭＳ Ｐゴシック" charset="0"/>
            </a:endParaRPr>
          </a:p>
          <a:p>
            <a:pPr marL="228600" indent="-228600" eaLnBrk="1" hangingPunct="1">
              <a:lnSpc>
                <a:spcPct val="90000"/>
              </a:lnSpc>
            </a:pPr>
            <a:r>
              <a:rPr lang="en-US">
                <a:latin typeface="Times" charset="0"/>
                <a:ea typeface="ＭＳ Ｐゴシック" charset="0"/>
                <a:cs typeface="ＭＳ Ｐゴシック" charset="0"/>
              </a:rPr>
              <a:t>3. Name one of the two diseases that your book connects to dopamine.</a:t>
            </a:r>
          </a:p>
          <a:p>
            <a:pPr marL="228600" indent="-228600" eaLnBrk="1" hangingPunct="1">
              <a:lnSpc>
                <a:spcPct val="90000"/>
              </a:lnSpc>
            </a:pPr>
            <a:r>
              <a:rPr lang="en-US" i="1">
                <a:latin typeface="Times" charset="0"/>
                <a:ea typeface="ＭＳ Ｐゴシック" charset="0"/>
                <a:cs typeface="ＭＳ Ｐゴシック" charset="0"/>
              </a:rPr>
              <a:t>Parkinson</a:t>
            </a:r>
            <a:r>
              <a:rPr lang="ja-JP" altLang="en-US" i="1">
                <a:latin typeface="Times" charset="0"/>
                <a:ea typeface="ＭＳ Ｐゴシック" charset="0"/>
                <a:cs typeface="ＭＳ Ｐゴシック" charset="0"/>
              </a:rPr>
              <a:t>’</a:t>
            </a:r>
            <a:r>
              <a:rPr lang="en-US" altLang="ja-JP" i="1">
                <a:latin typeface="Times" charset="0"/>
                <a:ea typeface="ＭＳ Ｐゴシック" charset="0"/>
                <a:cs typeface="ＭＳ Ｐゴシック" charset="0"/>
              </a:rPr>
              <a:t>s disease (too little DE) and Schizophrenia (too much/overactive DE)</a:t>
            </a:r>
          </a:p>
          <a:p>
            <a:pPr marL="228600" indent="-228600" eaLnBrk="1" hangingPunct="1">
              <a:lnSpc>
                <a:spcPct val="90000"/>
              </a:lnSpc>
            </a:pPr>
            <a:r>
              <a:rPr lang="en-US">
                <a:latin typeface="Times" charset="0"/>
                <a:ea typeface="ＭＳ Ｐゴシック" charset="0"/>
                <a:cs typeface="ＭＳ Ｐゴシック" charset="0"/>
              </a:rPr>
              <a:t>4. What does the central nervous system consist of?</a:t>
            </a:r>
          </a:p>
          <a:p>
            <a:pPr marL="228600" indent="-228600" eaLnBrk="1" hangingPunct="1">
              <a:lnSpc>
                <a:spcPct val="90000"/>
              </a:lnSpc>
            </a:pPr>
            <a:r>
              <a:rPr lang="en-US" i="1">
                <a:latin typeface="Times" charset="0"/>
                <a:ea typeface="ＭＳ Ｐゴシック" charset="0"/>
                <a:cs typeface="ＭＳ Ｐゴシック" charset="0"/>
              </a:rPr>
              <a:t>Brain and the spinal cord</a:t>
            </a:r>
          </a:p>
          <a:p>
            <a:pPr marL="228600" indent="-228600" eaLnBrk="1" hangingPunct="1">
              <a:lnSpc>
                <a:spcPct val="90000"/>
              </a:lnSpc>
            </a:pPr>
            <a:r>
              <a:rPr lang="en-US">
                <a:latin typeface="Times" charset="0"/>
                <a:ea typeface="ＭＳ Ｐゴシック" charset="0"/>
                <a:cs typeface="ＭＳ Ｐゴシック" charset="0"/>
              </a:rPr>
              <a:t>5. Name one of the four lobes in the cerebral cortex.</a:t>
            </a:r>
          </a:p>
          <a:p>
            <a:pPr marL="228600" indent="-228600" eaLnBrk="1" hangingPunct="1">
              <a:lnSpc>
                <a:spcPct val="90000"/>
              </a:lnSpc>
            </a:pPr>
            <a:r>
              <a:rPr lang="en-US" i="1">
                <a:latin typeface="Times" charset="0"/>
                <a:ea typeface="ＭＳ Ｐゴシック" charset="0"/>
                <a:cs typeface="ＭＳ Ｐゴシック" charset="0"/>
              </a:rPr>
              <a:t>Frontal, parietal, occipital, and temporal</a:t>
            </a:r>
          </a:p>
          <a:p>
            <a:pPr marL="228600" indent="-228600" eaLnBrk="1" hangingPunct="1">
              <a:lnSpc>
                <a:spcPct val="90000"/>
              </a:lnSpc>
            </a:pPr>
            <a:endParaRPr lang="en-US">
              <a:latin typeface="Times" charset="0"/>
              <a:ea typeface="ＭＳ Ｐゴシック" charset="0"/>
              <a:cs typeface="ＭＳ Ｐゴシック" charset="0"/>
            </a:endParaRPr>
          </a:p>
          <a:p>
            <a:pPr marL="228600" indent="-228600" eaLnBrk="1" hangingPunct="1">
              <a:lnSpc>
                <a:spcPct val="90000"/>
              </a:lnSpc>
            </a:pPr>
            <a:r>
              <a:rPr lang="en-US">
                <a:latin typeface="Times" charset="0"/>
                <a:ea typeface="ＭＳ Ｐゴシック" charset="0"/>
                <a:cs typeface="ＭＳ Ｐゴシック" charset="0"/>
              </a:rPr>
              <a:t>*</a:t>
            </a:r>
            <a:r>
              <a:rPr lang="en-US" i="1">
                <a:latin typeface="Times" charset="0"/>
                <a:ea typeface="ＭＳ Ｐゴシック" charset="0"/>
                <a:cs typeface="ＭＳ Ｐゴシック" charset="0"/>
              </a:rPr>
              <a:t>Has anyone taken anatomy and physiology yet</a:t>
            </a:r>
            <a:r>
              <a:rPr lang="en-US">
                <a:latin typeface="Times" charset="0"/>
                <a:ea typeface="ＭＳ Ｐゴシック" charset="0"/>
                <a:cs typeface="ＭＳ Ｐゴシック" charset="0"/>
              </a:rPr>
              <a:t>? Some of this may be a review for you. Some things you may use different terms for. I don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claim to be a biology expert, as we will approach this topic from a psychological approach. Early lectures on this chapter focus on biology, including human anatomy and physiology of the nervous and related systems. Unlike a biology course, however, this chapter and course will emphasize the connections between biology and behavior.  </a:t>
            </a:r>
            <a:r>
              <a:rPr lang="en-US" altLang="ja-JP" i="1">
                <a:latin typeface="Times" charset="0"/>
                <a:ea typeface="ＭＳ Ｐゴシック" charset="0"/>
                <a:cs typeface="ＭＳ Ｐゴシック" charset="0"/>
              </a:rPr>
              <a:t>Why do psychologists study the brain and nervous system?</a:t>
            </a:r>
            <a:r>
              <a:rPr lang="en-US" altLang="ja-JP">
                <a:latin typeface="Times" charset="0"/>
                <a:ea typeface="ＭＳ Ｐゴシック" charset="0"/>
                <a:cs typeface="ＭＳ Ｐゴシック" charset="0"/>
              </a:rPr>
              <a:t> </a:t>
            </a:r>
            <a:r>
              <a:rPr lang="en-US" altLang="ja-JP" i="1">
                <a:latin typeface="Times" charset="0"/>
                <a:ea typeface="ＭＳ Ｐゴシック" charset="0"/>
                <a:cs typeface="ＭＳ Ｐゴシック" charset="0"/>
              </a:rPr>
              <a:t>Are medications for psychological disorders overprescribed?</a:t>
            </a:r>
            <a:endParaRPr lang="en-US" altLang="ja-JP">
              <a:latin typeface="Times" charset="0"/>
              <a:ea typeface="ＭＳ Ｐゴシック" charset="0"/>
              <a:cs typeface="ＭＳ Ｐゴシック" charset="0"/>
            </a:endParaRPr>
          </a:p>
          <a:p>
            <a:pPr marL="228600" indent="-228600" eaLnBrk="1" hangingPunct="1">
              <a:lnSpc>
                <a:spcPct val="90000"/>
              </a:lnSpc>
            </a:pPr>
            <a:r>
              <a:rPr lang="en-US">
                <a:latin typeface="Times" charset="0"/>
                <a:ea typeface="ＭＳ Ｐゴシック" charset="0"/>
                <a:cs typeface="ＭＳ Ｐゴシック" charset="0"/>
              </a:rPr>
              <a:t>We will look at the functions and structures of the brain and nervous system to begin our discussion.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70E98BE-0365-F047-81BA-78D19D994F01}" type="slidenum">
              <a:rPr lang="en-US" sz="1200"/>
              <a:pPr/>
              <a:t>10</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191000"/>
            <a:ext cx="5486400" cy="426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z="1100">
                <a:latin typeface="Times" charset="0"/>
                <a:ea typeface="ＭＳ Ｐゴシック" charset="0"/>
                <a:cs typeface="ＭＳ Ｐゴシック" charset="0"/>
              </a:rPr>
              <a:t>The nervous system has two main divisions, </a:t>
            </a:r>
            <a:r>
              <a:rPr lang="en-US" sz="1100" i="1">
                <a:latin typeface="Times" charset="0"/>
                <a:ea typeface="ＭＳ Ｐゴシック" charset="0"/>
                <a:cs typeface="ＭＳ Ｐゴシック" charset="0"/>
              </a:rPr>
              <a:t>central </a:t>
            </a:r>
            <a:r>
              <a:rPr lang="en-US" sz="1100">
                <a:latin typeface="Times" charset="0"/>
                <a:ea typeface="ＭＳ Ｐゴシック" charset="0"/>
                <a:cs typeface="ＭＳ Ｐゴシック" charset="0"/>
              </a:rPr>
              <a:t>and </a:t>
            </a:r>
            <a:r>
              <a:rPr lang="en-US" sz="1100" i="1">
                <a:latin typeface="Times" charset="0"/>
                <a:ea typeface="ＭＳ Ｐゴシック" charset="0"/>
                <a:cs typeface="ＭＳ Ｐゴシック" charset="0"/>
              </a:rPr>
              <a:t>peripheral</a:t>
            </a:r>
            <a:r>
              <a:rPr lang="en-US" sz="1100">
                <a:latin typeface="Times" charset="0"/>
                <a:ea typeface="ＭＳ Ｐゴシック" charset="0"/>
                <a:cs typeface="ＭＳ Ｐゴシック" charset="0"/>
              </a:rPr>
              <a:t>. </a:t>
            </a:r>
            <a:r>
              <a:rPr lang="en-US" sz="1100" i="1">
                <a:latin typeface="Times" charset="0"/>
                <a:ea typeface="ＭＳ Ｐゴシック" charset="0"/>
                <a:cs typeface="ＭＳ Ｐゴシック" charset="0"/>
              </a:rPr>
              <a:t>(see p. 82 in book)</a:t>
            </a:r>
            <a:endParaRPr lang="en-US" sz="1100">
              <a:latin typeface="Times" charset="0"/>
              <a:ea typeface="ＭＳ Ｐゴシック" charset="0"/>
              <a:cs typeface="ＭＳ Ｐゴシック" charset="0"/>
            </a:endParaRPr>
          </a:p>
          <a:p>
            <a:pPr marL="228600" indent="-228600" eaLnBrk="1" hangingPunct="1"/>
            <a:r>
              <a:rPr lang="en-US" sz="1100">
                <a:latin typeface="Times" charset="0"/>
                <a:ea typeface="ＭＳ Ｐゴシック" charset="0"/>
                <a:cs typeface="ＭＳ Ｐゴシック" charset="0"/>
              </a:rPr>
              <a:t>1.  </a:t>
            </a:r>
            <a:r>
              <a:rPr lang="en-US" sz="1100" i="1">
                <a:latin typeface="Times" charset="0"/>
                <a:ea typeface="ＭＳ Ｐゴシック" charset="0"/>
                <a:cs typeface="ＭＳ Ｐゴシック" charset="0"/>
              </a:rPr>
              <a:t>Central Nervous System: </a:t>
            </a:r>
            <a:r>
              <a:rPr lang="en-US" sz="1100">
                <a:latin typeface="Times" charset="0"/>
                <a:ea typeface="ＭＳ Ｐゴシック" charset="0"/>
                <a:cs typeface="ＭＳ Ｐゴシック" charset="0"/>
              </a:rPr>
              <a:t> consists of the brain and spinal cord, which are surrounded by enclosing sheaths called the meninges. The brain and spinal cord are also surrounded by cerebrospinal fluid (CSF). This fluid cushions the CNS as well as providing a barrier to prevent certain chemicals from reaching the brain. </a:t>
            </a:r>
          </a:p>
          <a:p>
            <a:pPr marL="228600" indent="-228600" eaLnBrk="1" hangingPunct="1"/>
            <a:r>
              <a:rPr lang="en-US" sz="1100">
                <a:latin typeface="Times" charset="0"/>
                <a:ea typeface="ＭＳ Ｐゴシック" charset="0"/>
                <a:cs typeface="ＭＳ Ｐゴシック" charset="0"/>
              </a:rPr>
              <a:t>     a. </a:t>
            </a:r>
            <a:r>
              <a:rPr lang="en-US" sz="1100" i="1">
                <a:latin typeface="Times" charset="0"/>
                <a:ea typeface="ＭＳ Ｐゴシック" charset="0"/>
                <a:cs typeface="ＭＳ Ｐゴシック" charset="0"/>
              </a:rPr>
              <a:t>Brain</a:t>
            </a:r>
            <a:r>
              <a:rPr lang="en-US" sz="1100">
                <a:latin typeface="Times" charset="0"/>
                <a:ea typeface="ＭＳ Ｐゴシック" charset="0"/>
                <a:cs typeface="ＭＳ Ｐゴシック" charset="0"/>
              </a:rPr>
              <a:t>: divided into 3 parts; midbrain, forebrain, and hindbrain (we</a:t>
            </a:r>
            <a:r>
              <a:rPr lang="ja-JP" altLang="en-US" sz="1100">
                <a:latin typeface="Times" charset="0"/>
                <a:ea typeface="ＭＳ Ｐゴシック" charset="0"/>
                <a:cs typeface="ＭＳ Ｐゴシック" charset="0"/>
              </a:rPr>
              <a:t>’</a:t>
            </a:r>
            <a:r>
              <a:rPr lang="en-US" altLang="ja-JP" sz="1100">
                <a:latin typeface="Times" charset="0"/>
                <a:ea typeface="ＭＳ Ｐゴシック" charset="0"/>
                <a:cs typeface="ＭＳ Ｐゴシック" charset="0"/>
              </a:rPr>
              <a:t>ll get into more later)</a:t>
            </a:r>
          </a:p>
          <a:p>
            <a:pPr marL="228600" indent="-228600" eaLnBrk="1" hangingPunct="1"/>
            <a:r>
              <a:rPr lang="en-US" sz="1100">
                <a:latin typeface="Times" charset="0"/>
                <a:ea typeface="ＭＳ Ｐゴシック" charset="0"/>
                <a:cs typeface="ＭＳ Ｐゴシック" charset="0"/>
              </a:rPr>
              <a:t>     b. </a:t>
            </a:r>
            <a:r>
              <a:rPr lang="en-US" sz="1100" i="1">
                <a:latin typeface="Times" charset="0"/>
                <a:ea typeface="ＭＳ Ｐゴシック" charset="0"/>
                <a:cs typeface="ＭＳ Ｐゴシック" charset="0"/>
              </a:rPr>
              <a:t>Spinal Cord</a:t>
            </a:r>
            <a:r>
              <a:rPr lang="en-US" sz="1100">
                <a:latin typeface="Times" charset="0"/>
                <a:ea typeface="ＭＳ Ｐゴシック" charset="0"/>
                <a:cs typeface="ＭＳ Ｐゴシック" charset="0"/>
              </a:rPr>
              <a:t>:  connects the brain to the rest of the body and it runs down the spine. </a:t>
            </a:r>
          </a:p>
          <a:p>
            <a:pPr marL="228600" indent="-228600" eaLnBrk="1" hangingPunct="1"/>
            <a:r>
              <a:rPr lang="en-US" sz="1100">
                <a:latin typeface="Times" charset="0"/>
                <a:ea typeface="ＭＳ Ｐゴシック" charset="0"/>
                <a:cs typeface="ＭＳ Ｐゴシック" charset="0"/>
              </a:rPr>
              <a:t>        It houses bundles of axons, which communicate with the PNS. </a:t>
            </a:r>
          </a:p>
          <a:p>
            <a:pPr marL="228600" indent="-228600" eaLnBrk="1" hangingPunct="1"/>
            <a:r>
              <a:rPr lang="en-US" sz="1100">
                <a:latin typeface="Times" charset="0"/>
                <a:ea typeface="ＭＳ Ｐゴシック" charset="0"/>
                <a:cs typeface="ＭＳ Ｐゴシック" charset="0"/>
              </a:rPr>
              <a:t>2.  </a:t>
            </a:r>
            <a:r>
              <a:rPr lang="en-US" sz="1100" i="1">
                <a:latin typeface="Times" charset="0"/>
                <a:ea typeface="ＭＳ Ｐゴシック" charset="0"/>
                <a:cs typeface="ＭＳ Ｐゴシック" charset="0"/>
              </a:rPr>
              <a:t>Peripheral Nervous System: </a:t>
            </a:r>
            <a:r>
              <a:rPr lang="en-US" sz="1100">
                <a:latin typeface="Times" charset="0"/>
                <a:ea typeface="ＭＳ Ｐゴシック" charset="0"/>
                <a:cs typeface="ＭＳ Ｐゴシック" charset="0"/>
              </a:rPr>
              <a:t> consists of nerves that lie outside the brain and spinal cord. Nerves are bundles of neuron fibers that are routed together in the PNS.</a:t>
            </a:r>
          </a:p>
          <a:p>
            <a:pPr marL="228600" indent="-228600" eaLnBrk="1" hangingPunct="1"/>
            <a:r>
              <a:rPr lang="en-US" sz="1100">
                <a:latin typeface="Times" charset="0"/>
                <a:ea typeface="ＭＳ Ｐゴシック" charset="0"/>
                <a:cs typeface="ＭＳ Ｐゴシック" charset="0"/>
              </a:rPr>
              <a:t>In the peripheral nervous system:  </a:t>
            </a:r>
            <a:r>
              <a:rPr lang="en-US" sz="1100" i="1">
                <a:latin typeface="Times" charset="0"/>
                <a:ea typeface="ＭＳ Ｐゴシック" charset="0"/>
                <a:cs typeface="ＭＳ Ｐゴシック" charset="0"/>
              </a:rPr>
              <a:t>afferent</a:t>
            </a:r>
            <a:r>
              <a:rPr lang="en-US" sz="1100">
                <a:latin typeface="Times" charset="0"/>
                <a:ea typeface="ＭＳ Ｐゴシック" charset="0"/>
                <a:cs typeface="ＭＳ Ｐゴシック" charset="0"/>
              </a:rPr>
              <a:t> nerve fibers send information toward the CNS</a:t>
            </a:r>
          </a:p>
          <a:p>
            <a:pPr marL="228600" indent="-228600" eaLnBrk="1" hangingPunct="1"/>
            <a:r>
              <a:rPr lang="en-US" sz="1100">
                <a:latin typeface="Times" charset="0"/>
                <a:ea typeface="ＭＳ Ｐゴシック" charset="0"/>
                <a:cs typeface="ＭＳ Ｐゴシック" charset="0"/>
              </a:rPr>
              <a:t> while </a:t>
            </a:r>
            <a:r>
              <a:rPr lang="en-US" sz="1100" i="1">
                <a:latin typeface="Times" charset="0"/>
                <a:ea typeface="ＭＳ Ｐゴシック" charset="0"/>
                <a:cs typeface="ＭＳ Ｐゴシック" charset="0"/>
              </a:rPr>
              <a:t>efferent</a:t>
            </a:r>
            <a:r>
              <a:rPr lang="en-US" sz="1100">
                <a:latin typeface="Times" charset="0"/>
                <a:ea typeface="ＭＳ Ｐゴシック" charset="0"/>
                <a:cs typeface="ＭＳ Ｐゴシック" charset="0"/>
              </a:rPr>
              <a:t> nerve fibers send information away from the CNS</a:t>
            </a:r>
          </a:p>
          <a:p>
            <a:pPr marL="228600" indent="-228600" eaLnBrk="1" hangingPunct="1"/>
            <a:r>
              <a:rPr lang="en-US" sz="1100">
                <a:latin typeface="Times" charset="0"/>
                <a:ea typeface="ＭＳ Ｐゴシック" charset="0"/>
                <a:cs typeface="ＭＳ Ｐゴシック" charset="0"/>
              </a:rPr>
              <a:t>	There are two divisions of the peripheral nervous system: </a:t>
            </a:r>
            <a:endParaRPr lang="en-US" sz="1100" i="1">
              <a:latin typeface="Times" charset="0"/>
              <a:ea typeface="ＭＳ Ｐゴシック" charset="0"/>
              <a:cs typeface="ＭＳ Ｐゴシック" charset="0"/>
            </a:endParaRPr>
          </a:p>
          <a:p>
            <a:pPr marL="685800" lvl="1" indent="-228600" eaLnBrk="1" hangingPunct="1"/>
            <a:r>
              <a:rPr lang="en-US" sz="1100" i="1">
                <a:latin typeface="Times" charset="0"/>
                <a:ea typeface="ＭＳ Ｐゴシック" charset="0"/>
              </a:rPr>
              <a:t>Somatic nervous system:  </a:t>
            </a:r>
            <a:r>
              <a:rPr lang="en-US" sz="1100">
                <a:latin typeface="Times" charset="0"/>
                <a:ea typeface="ＭＳ Ｐゴシック" charset="0"/>
              </a:rPr>
              <a:t>Nerves that connect to voluntary skeletal muscles and to sensory receptors. Specializes in the control of voluntary movements and the communication of information to and from the sense organs (</a:t>
            </a:r>
            <a:r>
              <a:rPr lang="en-US" sz="1100" i="1">
                <a:latin typeface="Times" charset="0"/>
                <a:ea typeface="ＭＳ Ｐゴシック" charset="0"/>
              </a:rPr>
              <a:t>Soma stands for </a:t>
            </a:r>
            <a:r>
              <a:rPr lang="ja-JP" altLang="en-US" sz="1100" i="1">
                <a:latin typeface="Times" charset="0"/>
                <a:ea typeface="ＭＳ Ｐゴシック" charset="0"/>
              </a:rPr>
              <a:t>“</a:t>
            </a:r>
            <a:r>
              <a:rPr lang="en-US" altLang="ja-JP" sz="1100" i="1">
                <a:latin typeface="Times" charset="0"/>
                <a:ea typeface="ＭＳ Ｐゴシック" charset="0"/>
              </a:rPr>
              <a:t>the body</a:t>
            </a:r>
            <a:r>
              <a:rPr lang="ja-JP" altLang="en-US" sz="1100" i="1">
                <a:latin typeface="Times" charset="0"/>
                <a:ea typeface="ＭＳ Ｐゴシック" charset="0"/>
              </a:rPr>
              <a:t>”</a:t>
            </a:r>
            <a:r>
              <a:rPr lang="en-US" altLang="ja-JP" sz="1100" i="1">
                <a:latin typeface="Times" charset="0"/>
                <a:ea typeface="ＭＳ Ｐゴシック" charset="0"/>
              </a:rPr>
              <a:t>; the somatic nervous system is the </a:t>
            </a:r>
            <a:r>
              <a:rPr lang="ja-JP" altLang="en-US" sz="1100" i="1">
                <a:latin typeface="Times" charset="0"/>
                <a:ea typeface="ＭＳ Ｐゴシック" charset="0"/>
              </a:rPr>
              <a:t>“</a:t>
            </a:r>
            <a:r>
              <a:rPr lang="en-US" altLang="ja-JP" sz="1100" i="1">
                <a:latin typeface="Times" charset="0"/>
                <a:ea typeface="ＭＳ Ｐゴシック" charset="0"/>
              </a:rPr>
              <a:t>bodily</a:t>
            </a:r>
            <a:r>
              <a:rPr lang="ja-JP" altLang="en-US" sz="1100" i="1">
                <a:latin typeface="Times" charset="0"/>
                <a:ea typeface="ＭＳ Ｐゴシック" charset="0"/>
              </a:rPr>
              <a:t>”</a:t>
            </a:r>
            <a:r>
              <a:rPr lang="en-US" altLang="ja-JP" sz="1100" i="1">
                <a:latin typeface="Times" charset="0"/>
                <a:ea typeface="ＭＳ Ｐゴシック" charset="0"/>
              </a:rPr>
              <a:t> nervous system, meaning that it translates information received through the bodily senses and gives instructions to the muscles and glands)</a:t>
            </a:r>
          </a:p>
          <a:p>
            <a:pPr marL="685800" lvl="1" indent="-228600" eaLnBrk="1" hangingPunct="1"/>
            <a:r>
              <a:rPr lang="en-US" sz="1100" i="1">
                <a:latin typeface="Times" charset="0"/>
                <a:ea typeface="ＭＳ Ｐゴシック" charset="0"/>
              </a:rPr>
              <a:t>Autonomic nervous system: </a:t>
            </a:r>
            <a:r>
              <a:rPr lang="en-US" sz="1100">
                <a:latin typeface="Times" charset="0"/>
                <a:ea typeface="ＭＳ Ｐゴシック" charset="0"/>
              </a:rPr>
              <a:t>Nerves that connect the CNS to internal organs such as the heart, lungs, and to blood vessels, smoother muscles, and glands. ANS governs involuntary, automatic functions that people usually don</a:t>
            </a:r>
            <a:r>
              <a:rPr lang="ja-JP" altLang="en-US" sz="1100">
                <a:latin typeface="Times" charset="0"/>
                <a:ea typeface="ＭＳ Ｐゴシック" charset="0"/>
              </a:rPr>
              <a:t>’</a:t>
            </a:r>
            <a:r>
              <a:rPr lang="en-US" altLang="ja-JP" sz="1100">
                <a:latin typeface="Times" charset="0"/>
                <a:ea typeface="ＭＳ Ｐゴシック" charset="0"/>
              </a:rPr>
              <a:t>t think about such as heart and breathing rate, blood pressure, etc. Concerned with the parts of the body that function involuntarily without our awareness (</a:t>
            </a:r>
            <a:r>
              <a:rPr lang="en-US" altLang="ja-JP" sz="1100" i="1">
                <a:latin typeface="Times" charset="0"/>
                <a:ea typeface="ＭＳ Ｐゴシック" charset="0"/>
              </a:rPr>
              <a:t>think of </a:t>
            </a:r>
            <a:r>
              <a:rPr lang="ja-JP" altLang="en-US" sz="1100" i="1">
                <a:latin typeface="Times" charset="0"/>
                <a:ea typeface="ＭＳ Ｐゴシック" charset="0"/>
              </a:rPr>
              <a:t>“</a:t>
            </a:r>
            <a:r>
              <a:rPr lang="en-US" altLang="ja-JP" sz="1100" i="1">
                <a:latin typeface="Times" charset="0"/>
                <a:ea typeface="ＭＳ Ｐゴシック" charset="0"/>
              </a:rPr>
              <a:t>automatic</a:t>
            </a:r>
            <a:r>
              <a:rPr lang="ja-JP" altLang="en-US" sz="1100" i="1">
                <a:latin typeface="Times" charset="0"/>
                <a:ea typeface="ＭＳ Ｐゴシック" charset="0"/>
              </a:rPr>
              <a:t>”</a:t>
            </a:r>
            <a:r>
              <a:rPr lang="en-US" altLang="ja-JP" sz="1100" i="1">
                <a:latin typeface="Times" charset="0"/>
                <a:ea typeface="ＭＳ Ｐゴシック" charset="0"/>
              </a:rPr>
              <a:t>; this part of the nervous system controls actions that we do not think about and that happen without our control)</a:t>
            </a:r>
            <a:endParaRPr lang="en-US" sz="1100" i="1">
              <a:latin typeface="Times"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4E3A528-AC60-2145-910A-D11A4DBC20CE}" type="slidenum">
              <a:rPr lang="en-US" sz="1200"/>
              <a:pPr/>
              <a:t>11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300" b="1">
                <a:latin typeface="Times" charset="0"/>
                <a:ea typeface="ＭＳ Ｐゴシック" charset="0"/>
                <a:cs typeface="ＭＳ Ｐゴシック" charset="0"/>
              </a:rPr>
              <a:t>Figure 2.4  The Divisions of the Nervous System.  </a:t>
            </a:r>
            <a:r>
              <a:rPr lang="en-US" sz="1300">
                <a:latin typeface="Times" charset="0"/>
                <a:ea typeface="ＭＳ Ｐゴシック" charset="0"/>
                <a:cs typeface="ＭＳ Ｐゴシック" charset="0"/>
              </a:rPr>
              <a:t>The nervous system contains two main divisions:  the central nervous system and the peripheral nervous system.  The central nervous system consists of the brain and spinal cord.  The peripheral nervous system contains the somatic and autonomic systems. In turn, the autonomic system has sympathetic and parasympathetic divisions.  </a:t>
            </a:r>
            <a:r>
              <a:rPr lang="en-US" sz="1300" i="1">
                <a:latin typeface="Times" charset="0"/>
                <a:ea typeface="ＭＳ Ｐゴシック" charset="0"/>
                <a:cs typeface="ＭＳ Ｐゴシック" charset="0"/>
              </a:rPr>
              <a:t>Go to 4ltpress.cengage.com/pysch to access an interactive version of this figure.</a:t>
            </a:r>
            <a:endParaRPr lang="en-US" sz="130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7003C07-84FD-E548-85AC-7A78A343A5EB}" type="slidenum">
              <a:rPr lang="en-US" sz="1200"/>
              <a:pPr/>
              <a:t>12</a:t>
            </a:fld>
            <a:endParaRPr lang="en-US" sz="1200"/>
          </a:p>
        </p:txBody>
      </p:sp>
      <p:sp>
        <p:nvSpPr>
          <p:cNvPr id="27650" name="Rectangle 2"/>
          <p:cNvSpPr>
            <a:spLocks noGrp="1" noRot="1" noChangeAspect="1" noChangeArrowheads="1" noTextEdit="1"/>
          </p:cNvSpPr>
          <p:nvPr>
            <p:ph type="sldImg"/>
          </p:nvPr>
        </p:nvSpPr>
        <p:spPr>
          <a:xfrm>
            <a:off x="1143000" y="0"/>
            <a:ext cx="4572000" cy="3429000"/>
          </a:xfrm>
          <a:ln/>
        </p:spPr>
      </p:sp>
      <p:sp>
        <p:nvSpPr>
          <p:cNvPr id="27651" name="Rectangle 3"/>
          <p:cNvSpPr>
            <a:spLocks noGrp="1" noChangeArrowheads="1"/>
          </p:cNvSpPr>
          <p:nvPr>
            <p:ph type="body" idx="1"/>
          </p:nvPr>
        </p:nvSpPr>
        <p:spPr>
          <a:xfrm>
            <a:off x="152400" y="3429000"/>
            <a:ext cx="6553200" cy="5562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300" b="1">
                <a:latin typeface="Times" charset="0"/>
                <a:ea typeface="ＭＳ Ｐゴシック" charset="0"/>
                <a:cs typeface="ＭＳ Ｐゴシック" charset="0"/>
              </a:rPr>
              <a:t>Figure 2.5  The Parasympathetic and Sympathetic Branches of the Autonomic Nervous System (ANS).    </a:t>
            </a:r>
            <a:r>
              <a:rPr lang="en-US" sz="1300">
                <a:latin typeface="Times" charset="0"/>
                <a:ea typeface="ＭＳ Ｐゴシック" charset="0"/>
                <a:cs typeface="ＭＳ Ｐゴシック" charset="0"/>
              </a:rPr>
              <a:t>The parasympathetic branch of the ANS generally acts to replenish stores of energy in the body.  The sympathetic branch is most active during activities that expend energy.  The two branches of the ANS frequently have antagonistic effects on the organs they service.</a:t>
            </a:r>
          </a:p>
          <a:p>
            <a:pPr eaLnBrk="1" hangingPunct="1"/>
            <a:r>
              <a:rPr lang="en-US" sz="1400">
                <a:latin typeface="Verdana" charset="0"/>
                <a:ea typeface="ＭＳ Ｐゴシック" charset="0"/>
                <a:cs typeface="Times New Roman" charset="0"/>
              </a:rPr>
              <a:t>Autonomic nervous system is divided into 2 parts:</a:t>
            </a:r>
          </a:p>
          <a:p>
            <a:pPr eaLnBrk="1" hangingPunct="1"/>
            <a:r>
              <a:rPr lang="en-US" sz="1400">
                <a:latin typeface="Verdana" charset="0"/>
                <a:ea typeface="ＭＳ Ｐゴシック" charset="0"/>
                <a:cs typeface="Times New Roman" charset="0"/>
              </a:rPr>
              <a:t>1) </a:t>
            </a:r>
            <a:r>
              <a:rPr lang="en-US" sz="1400" i="1">
                <a:latin typeface="Verdana" charset="0"/>
                <a:ea typeface="ＭＳ Ｐゴシック" charset="0"/>
                <a:cs typeface="Times New Roman" charset="0"/>
              </a:rPr>
              <a:t>Sympathetic division:  </a:t>
            </a:r>
            <a:r>
              <a:rPr lang="en-US" sz="1400">
                <a:latin typeface="Verdana" charset="0"/>
                <a:ea typeface="ＭＳ Ｐゴシック" charset="0"/>
                <a:cs typeface="Times New Roman" charset="0"/>
              </a:rPr>
              <a:t>mobilizes the body</a:t>
            </a:r>
            <a:r>
              <a:rPr lang="ja-JP" altLang="en-US" sz="1400">
                <a:latin typeface="Verdana" charset="0"/>
                <a:ea typeface="ＭＳ Ｐゴシック" charset="0"/>
                <a:cs typeface="Times New Roman" charset="0"/>
              </a:rPr>
              <a:t>’</a:t>
            </a:r>
            <a:r>
              <a:rPr lang="en-US" altLang="ja-JP" sz="1400">
                <a:latin typeface="Verdana" charset="0"/>
                <a:ea typeface="ＭＳ Ｐゴシック" charset="0"/>
                <a:cs typeface="Times New Roman" charset="0"/>
              </a:rPr>
              <a:t>s resources for emergencies; acts to prepare the body in stressful emergency situations, engaging resources to respond to a threat (</a:t>
            </a:r>
            <a:r>
              <a:rPr lang="en-US" altLang="ja-JP" sz="1400" i="1">
                <a:latin typeface="Verdana" charset="0"/>
                <a:ea typeface="ＭＳ Ｐゴシック" charset="0"/>
                <a:cs typeface="Times New Roman" charset="0"/>
              </a:rPr>
              <a:t>think of </a:t>
            </a:r>
            <a:r>
              <a:rPr lang="ja-JP" altLang="en-US" sz="1400" i="1">
                <a:latin typeface="Verdana" charset="0"/>
                <a:ea typeface="ＭＳ Ｐゴシック" charset="0"/>
                <a:cs typeface="Times New Roman" charset="0"/>
              </a:rPr>
              <a:t>“</a:t>
            </a:r>
            <a:r>
              <a:rPr lang="en-US" altLang="ja-JP" sz="1400" i="1">
                <a:latin typeface="Verdana" charset="0"/>
                <a:ea typeface="ＭＳ Ｐゴシック" charset="0"/>
                <a:cs typeface="Times New Roman" charset="0"/>
              </a:rPr>
              <a:t>sympathetic</a:t>
            </a:r>
            <a:r>
              <a:rPr lang="ja-JP" altLang="en-US" sz="1400" i="1">
                <a:latin typeface="Verdana" charset="0"/>
                <a:ea typeface="ＭＳ Ｐゴシック" charset="0"/>
                <a:cs typeface="Times New Roman" charset="0"/>
              </a:rPr>
              <a:t>”</a:t>
            </a:r>
            <a:r>
              <a:rPr lang="en-US" altLang="ja-JP" sz="1400" i="1">
                <a:latin typeface="Verdana" charset="0"/>
                <a:ea typeface="ＭＳ Ｐゴシック" charset="0"/>
                <a:cs typeface="Times New Roman" charset="0"/>
              </a:rPr>
              <a:t>; when we get emotional –sympathetic, we experience arousal and stimulation, exactly the actions of this part of the autonomic nervous system); </a:t>
            </a:r>
            <a:r>
              <a:rPr lang="en-US" altLang="ja-JP" sz="1400">
                <a:latin typeface="Verdana" charset="0"/>
                <a:ea typeface="ＭＳ Ｐゴシック" charset="0"/>
                <a:cs typeface="Times New Roman" charset="0"/>
              </a:rPr>
              <a:t>creates the </a:t>
            </a:r>
            <a:r>
              <a:rPr lang="en-US" altLang="ja-JP" sz="1400" b="1">
                <a:latin typeface="Verdana" charset="0"/>
                <a:ea typeface="ＭＳ Ｐゴシック" charset="0"/>
                <a:cs typeface="Times New Roman" charset="0"/>
              </a:rPr>
              <a:t>fight or flight response</a:t>
            </a:r>
            <a:endParaRPr lang="en-US" altLang="ja-JP" sz="1400">
              <a:latin typeface="Verdana" charset="0"/>
              <a:ea typeface="ＭＳ Ｐゴシック" charset="0"/>
              <a:cs typeface="Times New Roman" charset="0"/>
            </a:endParaRPr>
          </a:p>
          <a:p>
            <a:pPr eaLnBrk="1" hangingPunct="1"/>
            <a:r>
              <a:rPr lang="en-US" sz="1400">
                <a:latin typeface="Verdana" charset="0"/>
                <a:ea typeface="ＭＳ Ｐゴシック" charset="0"/>
                <a:cs typeface="Times New Roman" charset="0"/>
              </a:rPr>
              <a:t> </a:t>
            </a:r>
          </a:p>
          <a:p>
            <a:pPr eaLnBrk="1" hangingPunct="1"/>
            <a:r>
              <a:rPr lang="en-US" sz="1400">
                <a:latin typeface="Verdana" charset="0"/>
                <a:ea typeface="ＭＳ Ｐゴシック" charset="0"/>
                <a:cs typeface="Times New Roman" charset="0"/>
              </a:rPr>
              <a:t>2) </a:t>
            </a:r>
            <a:r>
              <a:rPr lang="en-US" sz="1400" i="1">
                <a:latin typeface="Verdana" charset="0"/>
                <a:ea typeface="ＭＳ Ｐゴシック" charset="0"/>
                <a:cs typeface="Times New Roman" charset="0"/>
              </a:rPr>
              <a:t>Parasympathetic division:  </a:t>
            </a:r>
            <a:r>
              <a:rPr lang="en-US" sz="1400">
                <a:latin typeface="Verdana" charset="0"/>
                <a:ea typeface="ＭＳ Ｐゴシック" charset="0"/>
                <a:cs typeface="Times New Roman" charset="0"/>
              </a:rPr>
              <a:t>conserves body</a:t>
            </a:r>
            <a:r>
              <a:rPr lang="ja-JP" altLang="en-US" sz="1400">
                <a:latin typeface="Verdana" charset="0"/>
                <a:ea typeface="ＭＳ Ｐゴシック" charset="0"/>
                <a:cs typeface="Times New Roman" charset="0"/>
              </a:rPr>
              <a:t>’</a:t>
            </a:r>
            <a:r>
              <a:rPr lang="en-US" altLang="ja-JP" sz="1400">
                <a:latin typeface="Verdana" charset="0"/>
                <a:ea typeface="ＭＳ Ｐゴシック" charset="0"/>
                <a:cs typeface="Times New Roman" charset="0"/>
              </a:rPr>
              <a:t>s resources and returns body to normal; acts to calm the body after an emergency situation has engaged the sympathetic division; provides a means for the body to maintain storage for energy sources; slows heart rate, reduces blood pressure, etc. (</a:t>
            </a:r>
            <a:r>
              <a:rPr lang="en-US" altLang="ja-JP" sz="1400" i="1">
                <a:latin typeface="Verdana" charset="0"/>
                <a:ea typeface="ＭＳ Ｐゴシック" charset="0"/>
                <a:cs typeface="Times New Roman" charset="0"/>
              </a:rPr>
              <a:t>think of </a:t>
            </a:r>
            <a:r>
              <a:rPr lang="ja-JP" altLang="en-US" sz="1400" i="1">
                <a:latin typeface="Verdana" charset="0"/>
                <a:ea typeface="ＭＳ Ｐゴシック" charset="0"/>
                <a:cs typeface="Times New Roman" charset="0"/>
              </a:rPr>
              <a:t>“</a:t>
            </a:r>
            <a:r>
              <a:rPr lang="en-US" altLang="ja-JP" sz="1400" i="1">
                <a:latin typeface="Verdana" charset="0"/>
                <a:ea typeface="ＭＳ Ｐゴシック" charset="0"/>
                <a:cs typeface="Times New Roman" charset="0"/>
              </a:rPr>
              <a:t>pear</a:t>
            </a:r>
            <a:r>
              <a:rPr lang="ja-JP" altLang="en-US" sz="1400" i="1">
                <a:latin typeface="Verdana" charset="0"/>
                <a:ea typeface="ＭＳ Ｐゴシック" charset="0"/>
                <a:cs typeface="Times New Roman" charset="0"/>
              </a:rPr>
              <a:t>”</a:t>
            </a:r>
            <a:r>
              <a:rPr lang="en-US" altLang="ja-JP" sz="1400" i="1">
                <a:latin typeface="Verdana" charset="0"/>
                <a:ea typeface="ＭＳ Ｐゴシック" charset="0"/>
                <a:cs typeface="Times New Roman" charset="0"/>
              </a:rPr>
              <a:t>; when your parasympathetic nervous system is aroused, you can eat food, like a pear)</a:t>
            </a:r>
            <a:endParaRPr lang="en-US" altLang="ja-JP" sz="1400">
              <a:latin typeface="Verdana" charset="0"/>
              <a:ea typeface="ＭＳ Ｐゴシック" charset="0"/>
              <a:cs typeface="Times New Roman" charset="0"/>
            </a:endParaRPr>
          </a:p>
          <a:p>
            <a:pPr eaLnBrk="1" hangingPunct="1"/>
            <a:r>
              <a:rPr lang="en-US" sz="1400" i="1">
                <a:latin typeface="Verdana" charset="0"/>
                <a:ea typeface="ＭＳ Ｐゴシック" charset="0"/>
                <a:cs typeface="Times New Roman" charset="0"/>
              </a:rPr>
              <a:t>SEE PAGE 33</a:t>
            </a:r>
            <a:r>
              <a:rPr lang="en-US" sz="1400">
                <a:latin typeface="Verdana" charset="0"/>
                <a:ea typeface="ＭＳ Ｐゴシック" charset="0"/>
                <a:cs typeface="Times New Roman" charset="0"/>
              </a:rPr>
              <a:t> FOR SIMILAR PICTURE OF ANS AND PARASYMPATHETIC &amp; SYMPATHETIC DIVISIONS &amp; THEIR FUNCTIONS (</a:t>
            </a:r>
            <a:r>
              <a:rPr lang="en-US" sz="1400" i="1">
                <a:latin typeface="Verdana" charset="0"/>
                <a:ea typeface="ＭＳ Ｐゴシック" charset="0"/>
                <a:cs typeface="Times New Roman" charset="0"/>
              </a:rPr>
              <a:t>have someone read) </a:t>
            </a:r>
            <a:endParaRPr lang="en-US" sz="1400">
              <a:latin typeface="Verdana" charset="0"/>
              <a:ea typeface="ＭＳ Ｐゴシック" charset="0"/>
              <a:cs typeface="Times New Roman" charset="0"/>
            </a:endParaRPr>
          </a:p>
          <a:p>
            <a:pPr eaLnBrk="1" hangingPunct="1"/>
            <a:r>
              <a:rPr lang="en-US" sz="1400" i="1">
                <a:latin typeface="Verdana" charset="0"/>
                <a:ea typeface="ＭＳ Ｐゴシック" charset="0"/>
                <a:cs typeface="Times New Roman" charset="0"/>
              </a:rPr>
              <a:t>When</a:t>
            </a:r>
            <a:r>
              <a:rPr lang="ja-JP" altLang="en-US" sz="1400" i="1">
                <a:latin typeface="Verdana" charset="0"/>
                <a:ea typeface="ＭＳ Ｐゴシック" charset="0"/>
                <a:cs typeface="Times New Roman" charset="0"/>
              </a:rPr>
              <a:t>’</a:t>
            </a:r>
            <a:r>
              <a:rPr lang="en-US" altLang="ja-JP" sz="1400" i="1">
                <a:latin typeface="Verdana" charset="0"/>
                <a:ea typeface="ＭＳ Ｐゴシック" charset="0"/>
                <a:cs typeface="Times New Roman" charset="0"/>
              </a:rPr>
              <a:t>s the last time you remember your sympathetic division was activated?</a:t>
            </a:r>
          </a:p>
          <a:p>
            <a:pPr eaLnBrk="1" hangingPunct="1"/>
            <a:endParaRPr lang="en-US" sz="1300">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7CB9E1B-1E32-F241-96CE-E221509E3D6E}" type="slidenum">
              <a:rPr lang="en-US" sz="1200"/>
              <a:pPr/>
              <a:t>13</a:t>
            </a:fld>
            <a:endParaRPr lang="en-US" sz="1200"/>
          </a:p>
        </p:txBody>
      </p:sp>
      <p:sp>
        <p:nvSpPr>
          <p:cNvPr id="29698" name="Rectangle 2"/>
          <p:cNvSpPr>
            <a:spLocks noGrp="1" noRot="1" noChangeAspect="1" noChangeArrowheads="1" noTextEdit="1"/>
          </p:cNvSpPr>
          <p:nvPr>
            <p:ph type="sldImg"/>
          </p:nvPr>
        </p:nvSpPr>
        <p:spPr>
          <a:xfrm>
            <a:off x="1066800" y="0"/>
            <a:ext cx="4572000" cy="3429000"/>
          </a:xfrm>
          <a:ln/>
        </p:spPr>
      </p:sp>
      <p:sp>
        <p:nvSpPr>
          <p:cNvPr id="29699" name="Rectangle 3"/>
          <p:cNvSpPr>
            <a:spLocks noGrp="1" noChangeArrowheads="1"/>
          </p:cNvSpPr>
          <p:nvPr>
            <p:ph type="body" idx="1"/>
          </p:nvPr>
        </p:nvSpPr>
        <p:spPr>
          <a:xfrm>
            <a:off x="0" y="3505200"/>
            <a:ext cx="6629400" cy="5638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100" i="1">
                <a:latin typeface="Verdana" charset="0"/>
                <a:ea typeface="ＭＳ Ｐゴシック" charset="0"/>
                <a:cs typeface="Times New Roman" charset="0"/>
              </a:rPr>
              <a:t>Electroencephalography </a:t>
            </a:r>
            <a:r>
              <a:rPr lang="en-US" sz="1100">
                <a:latin typeface="Verdana" charset="0"/>
                <a:ea typeface="ＭＳ Ｐゴシック" charset="0"/>
                <a:cs typeface="Times New Roman" charset="0"/>
              </a:rPr>
              <a:t>(EEG) – monitoring electrical activity of the brain over time. Produces brain wave patterns. Different brain wave patterns are associated with different states of mental activity. Used in diagnosing brain damage and neurological disorders. </a:t>
            </a:r>
          </a:p>
          <a:p>
            <a:pPr eaLnBrk="1" hangingPunct="1"/>
            <a:r>
              <a:rPr lang="en-US" sz="1100" i="1">
                <a:latin typeface="Verdana" charset="0"/>
                <a:ea typeface="ＭＳ Ｐゴシック" charset="0"/>
                <a:cs typeface="Times New Roman" charset="0"/>
              </a:rPr>
              <a:t>Damage studies/lesioning</a:t>
            </a:r>
            <a:r>
              <a:rPr lang="en-US" sz="1100">
                <a:latin typeface="Verdana" charset="0"/>
                <a:ea typeface="ＭＳ Ｐゴシック" charset="0"/>
                <a:cs typeface="Times New Roman" charset="0"/>
              </a:rPr>
              <a:t> – observing consequences of damage to certain areas (i.e. can observe in people with brain tumors, strokes, head injuries, etc.); however subjects are not abundant and it</a:t>
            </a:r>
            <a:r>
              <a:rPr lang="ja-JP" altLang="en-US" sz="1100">
                <a:latin typeface="Verdana" charset="0"/>
                <a:ea typeface="ＭＳ Ｐゴシック" charset="0"/>
                <a:cs typeface="Times New Roman" charset="0"/>
              </a:rPr>
              <a:t>’</a:t>
            </a:r>
            <a:r>
              <a:rPr lang="en-US" altLang="ja-JP" sz="1100">
                <a:latin typeface="Verdana" charset="0"/>
                <a:ea typeface="ＭＳ Ｐゴシック" charset="0"/>
                <a:cs typeface="Times New Roman" charset="0"/>
              </a:rPr>
              <a:t>s difficult to control the location and severity of brain damage; scientists sometime study animals whose brains have been damaged on purpose for studying; use </a:t>
            </a:r>
            <a:r>
              <a:rPr lang="en-US" altLang="ja-JP" sz="1100" i="1">
                <a:latin typeface="Verdana" charset="0"/>
                <a:ea typeface="ＭＳ Ｐゴシック" charset="0"/>
                <a:cs typeface="Times New Roman" charset="0"/>
              </a:rPr>
              <a:t>lesioning</a:t>
            </a:r>
            <a:r>
              <a:rPr lang="en-US" altLang="ja-JP" sz="1100">
                <a:latin typeface="Verdana" charset="0"/>
                <a:ea typeface="ＭＳ Ｐゴシック" charset="0"/>
                <a:cs typeface="Times New Roman" charset="0"/>
              </a:rPr>
              <a:t> which involves destroying a piece of the brain, usually by putting an electrode into the brain structure and using a high-frequecy electrical current </a:t>
            </a:r>
          </a:p>
          <a:p>
            <a:pPr eaLnBrk="1" hangingPunct="1"/>
            <a:r>
              <a:rPr lang="en-US" sz="1100" i="1">
                <a:latin typeface="Verdana" charset="0"/>
                <a:ea typeface="ＭＳ Ｐゴシック" charset="0"/>
                <a:cs typeface="Times New Roman" charset="0"/>
              </a:rPr>
              <a:t>Electrical stimulation</a:t>
            </a:r>
            <a:r>
              <a:rPr lang="en-US" sz="1100">
                <a:latin typeface="Verdana" charset="0"/>
                <a:ea typeface="ＭＳ Ｐゴシック" charset="0"/>
                <a:cs typeface="Times New Roman" charset="0"/>
              </a:rPr>
              <a:t> (ESB) – stimulating a portion of the brain with a weak electric current and observing effects; usually conducted with animals, but sometimes with humans during brain surgery for medical purposes</a:t>
            </a:r>
          </a:p>
          <a:p>
            <a:pPr eaLnBrk="1" hangingPunct="1"/>
            <a:r>
              <a:rPr lang="en-US" sz="1100" b="1" i="1">
                <a:latin typeface="Verdana" charset="0"/>
                <a:ea typeface="ＭＳ Ｐゴシック" charset="0"/>
                <a:cs typeface="Times New Roman" charset="0"/>
              </a:rPr>
              <a:t>Brain imaging</a:t>
            </a:r>
            <a:r>
              <a:rPr lang="en-US" sz="1100">
                <a:latin typeface="Verdana" charset="0"/>
                <a:ea typeface="ＭＳ Ｐゴシック" charset="0"/>
                <a:cs typeface="Times New Roman" charset="0"/>
              </a:rPr>
              <a:t>: </a:t>
            </a:r>
            <a:r>
              <a:rPr lang="en-US" sz="1100" i="1">
                <a:latin typeface="Verdana" charset="0"/>
                <a:ea typeface="ＭＳ Ｐゴシック" charset="0"/>
                <a:cs typeface="Times New Roman" charset="0"/>
              </a:rPr>
              <a:t>CT scan (computerized tomography</a:t>
            </a:r>
            <a:r>
              <a:rPr lang="en-US" sz="1100">
                <a:latin typeface="Verdana" charset="0"/>
                <a:ea typeface="ＭＳ Ｐゴシック" charset="0"/>
                <a:cs typeface="Times New Roman" charset="0"/>
              </a:rPr>
              <a:t>) – computer enhanced X-ray using multiple Xray shots from many angles; least expensive and widely used in research; can be used to look for abnormal brain structures in those suffering from mental illness; looks only at brain structure (vs. functioning as PET scans do)</a:t>
            </a:r>
          </a:p>
          <a:p>
            <a:pPr eaLnBrk="1" hangingPunct="1"/>
            <a:r>
              <a:rPr lang="en-US" sz="1100" i="1">
                <a:latin typeface="Verdana" charset="0"/>
                <a:ea typeface="ＭＳ Ｐゴシック" charset="0"/>
                <a:cs typeface="Times New Roman" charset="0"/>
              </a:rPr>
              <a:t>PET scan (positron emission tomography)</a:t>
            </a:r>
            <a:r>
              <a:rPr lang="en-US" sz="1100">
                <a:latin typeface="Verdana" charset="0"/>
                <a:ea typeface="ＭＳ Ｐゴシック" charset="0"/>
                <a:cs typeface="Times New Roman" charset="0"/>
              </a:rPr>
              <a:t> – radioactively tagged chemicals serve as markers of blood flow or metabolic activity in the brain that are monitored by X-ray; maps out actual activity in a brain over time (color coded maps); since they look at chemical processes, they can be used to study activity of specific neurotransmitters; helped researchers to learn how cocaine affects dopamine synapses in the brain</a:t>
            </a:r>
          </a:p>
          <a:p>
            <a:pPr eaLnBrk="1" hangingPunct="1"/>
            <a:r>
              <a:rPr lang="en-US" sz="1100" i="1">
                <a:latin typeface="Verdana" charset="0"/>
                <a:ea typeface="ＭＳ Ｐゴシック" charset="0"/>
                <a:cs typeface="Times New Roman" charset="0"/>
              </a:rPr>
              <a:t>MRI (magnetic resonance imaging</a:t>
            </a:r>
            <a:r>
              <a:rPr lang="en-US" sz="1100">
                <a:latin typeface="Verdana" charset="0"/>
                <a:ea typeface="ＭＳ Ｐゴシック" charset="0"/>
                <a:cs typeface="Times New Roman" charset="0"/>
              </a:rPr>
              <a:t>) – uses magnetic fields, radio waves, and computer enhancement to image brain structure; provides better images of the brain than CT scans as they produce 3D pictures with high resolution; new variations of the MRI are the </a:t>
            </a:r>
            <a:r>
              <a:rPr lang="en-US" sz="1100" i="1">
                <a:latin typeface="Verdana" charset="0"/>
                <a:ea typeface="ＭＳ Ｐゴシック" charset="0"/>
                <a:cs typeface="Times New Roman" charset="0"/>
              </a:rPr>
              <a:t>fMRI (functional magnetic resonance imaging)</a:t>
            </a:r>
            <a:r>
              <a:rPr lang="en-US" sz="1100">
                <a:latin typeface="Verdana" charset="0"/>
                <a:ea typeface="ＭＳ Ｐゴシック" charset="0"/>
                <a:cs typeface="Times New Roman" charset="0"/>
              </a:rPr>
              <a:t> which monitor blood and oxygen flow in the brain – provides both structural and functional information in the same image; has been helpful in learning about the association between enlarged ventricles (the hollow, fluid filled cavities of the brain) and schizophrenia</a:t>
            </a:r>
            <a:endParaRPr lang="en-US" sz="1100" i="1">
              <a:latin typeface="Verdana" charset="0"/>
              <a:ea typeface="ＭＳ Ｐゴシック" charset="0"/>
              <a:cs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9A55F91-4AB8-F74F-9DE6-3670C69AE2E6}" type="slidenum">
              <a:rPr lang="en-US" sz="1200"/>
              <a:pPr/>
              <a:t>14</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a:latin typeface="Verdana" charset="0"/>
                <a:ea typeface="ＭＳ Ｐゴシック" charset="0"/>
                <a:cs typeface="Times New Roman" charset="0"/>
              </a:rPr>
              <a:t>   </a:t>
            </a:r>
            <a:r>
              <a:rPr lang="en-US" b="1">
                <a:latin typeface="Verdana" charset="0"/>
                <a:ea typeface="ＭＳ Ｐゴシック" charset="0"/>
                <a:cs typeface="Times New Roman" charset="0"/>
              </a:rPr>
              <a:t>  </a:t>
            </a:r>
            <a:r>
              <a:rPr lang="en-US" b="1" i="1">
                <a:latin typeface="Verdana" charset="0"/>
                <a:ea typeface="ＭＳ Ｐゴシック" charset="0"/>
                <a:cs typeface="Times New Roman" charset="0"/>
              </a:rPr>
              <a:t>ANYONE EVER HEAR OF THE STORY OF PHINEAS GAGE? PROBABLY THE FIRST DOCUMENTED CASE OF FRONTAL BRAIN DAMAGE.</a:t>
            </a:r>
            <a:endParaRPr lang="en-US">
              <a:latin typeface="Verdana" charset="0"/>
              <a:ea typeface="ＭＳ Ｐゴシック" charset="0"/>
              <a:cs typeface="Times New Roman" charset="0"/>
            </a:endParaRPr>
          </a:p>
          <a:p>
            <a:pPr marL="228600" indent="-228600" eaLnBrk="1" hangingPunct="1"/>
            <a:r>
              <a:rPr lang="en-US">
                <a:latin typeface="Verdana" charset="0"/>
                <a:ea typeface="ＭＳ Ｐゴシック" charset="0"/>
                <a:cs typeface="Times New Roman" charset="0"/>
              </a:rPr>
              <a:t>-</a:t>
            </a:r>
            <a:r>
              <a:rPr lang="en-US">
                <a:latin typeface="Times New Roman" charset="0"/>
                <a:ea typeface="ＭＳ Ｐゴシック" charset="0"/>
                <a:cs typeface="Times New Roman" charset="0"/>
              </a:rPr>
              <a:t>   </a:t>
            </a:r>
            <a:r>
              <a:rPr lang="en-US" b="1" i="1">
                <a:latin typeface="Verdana" charset="0"/>
                <a:ea typeface="ＭＳ Ｐゴシック" charset="0"/>
                <a:cs typeface="Times New Roman" charset="0"/>
              </a:rPr>
              <a:t>Phineas Gage</a:t>
            </a:r>
            <a:r>
              <a:rPr lang="en-US">
                <a:latin typeface="Verdana" charset="0"/>
                <a:ea typeface="ＭＳ Ｐゴシック" charset="0"/>
                <a:cs typeface="Times New Roman" charset="0"/>
              </a:rPr>
              <a:t>– had a severe brain injury in 1848; little known about him before the accident; probably a contracted foreman on the Rutland &amp; Burlington railroad in Vermont; 5</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6, 150lbs, 25 yrs old at time of accident; iron rod when through his head and skull; taken by ox-cart to his residence, where 2 doctors cleaned and dressed his wounds; he was conscious the whole time; it was reported that Gage</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s behavior became more impulsive &amp; short tempered; also experienced bouts of delirium &amp; coma; while accounts of his frontal lobe damage &amp; personality change are well-known, the 12 yrs he lived afterwards are not well documented; he tried to regain his job as foreman after but his behavior was too erratic to do so; also traveled and did a brief stint in Barnum</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s sideshow; died in 1861 after several epileptic seizures and a treatment of bloodletting by his family doctor</a:t>
            </a:r>
          </a:p>
          <a:p>
            <a:pPr marL="228600" indent="-228600" eaLnBrk="1" hangingPunct="1"/>
            <a:r>
              <a:rPr lang="en-US" b="1" i="1">
                <a:latin typeface="Verdana" charset="0"/>
                <a:ea typeface="ＭＳ Ｐゴシック" charset="0"/>
                <a:cs typeface="Times New Roman" charset="0"/>
              </a:rPr>
              <a:t> </a:t>
            </a:r>
            <a:endParaRPr lang="en-US">
              <a:latin typeface="Verdana" charset="0"/>
              <a:ea typeface="ＭＳ Ｐゴシック" charset="0"/>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8953A68-F386-064D-B6E3-950B087DE2D2}" type="slidenum">
              <a:rPr lang="en-US" sz="1200"/>
              <a:pPr/>
              <a:t>15</a:t>
            </a:fld>
            <a:endParaRPr lang="en-US" sz="1200"/>
          </a:p>
        </p:txBody>
      </p:sp>
      <p:sp>
        <p:nvSpPr>
          <p:cNvPr id="35842" name="Rectangle 2"/>
          <p:cNvSpPr>
            <a:spLocks noGrp="1" noRot="1" noChangeAspect="1" noChangeArrowheads="1" noTextEdit="1"/>
          </p:cNvSpPr>
          <p:nvPr>
            <p:ph type="sldImg"/>
          </p:nvPr>
        </p:nvSpPr>
        <p:spPr>
          <a:xfrm>
            <a:off x="1066800" y="0"/>
            <a:ext cx="4572000" cy="3429000"/>
          </a:xfrm>
          <a:ln/>
        </p:spPr>
      </p:sp>
      <p:sp>
        <p:nvSpPr>
          <p:cNvPr id="35843" name="Rectangle 3"/>
          <p:cNvSpPr>
            <a:spLocks noGrp="1" noChangeArrowheads="1"/>
          </p:cNvSpPr>
          <p:nvPr>
            <p:ph type="body" idx="1"/>
          </p:nvPr>
        </p:nvSpPr>
        <p:spPr>
          <a:xfrm>
            <a:off x="0" y="3429000"/>
            <a:ext cx="6629400" cy="5715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lnSpc>
                <a:spcPct val="80000"/>
              </a:lnSpc>
              <a:buFontTx/>
              <a:buAutoNum type="arabicPeriod"/>
            </a:pPr>
            <a:r>
              <a:rPr lang="en-US" sz="1100" i="1">
                <a:latin typeface="Times" charset="0"/>
                <a:ea typeface="ＭＳ Ｐゴシック" charset="0"/>
                <a:cs typeface="ＭＳ Ｐゴシック" charset="0"/>
              </a:rPr>
              <a:t>Hindbrain</a:t>
            </a:r>
            <a:r>
              <a:rPr lang="en-US" sz="1100">
                <a:latin typeface="Times" charset="0"/>
                <a:ea typeface="ＭＳ Ｐゴシック" charset="0"/>
                <a:cs typeface="ＭＳ Ｐゴシック" charset="0"/>
              </a:rPr>
              <a:t>: located at the lower end of the brain, where the spinal cord joins the brainstem. </a:t>
            </a:r>
          </a:p>
          <a:p>
            <a:pPr marL="228600" indent="-228600" eaLnBrk="1" hangingPunct="1">
              <a:lnSpc>
                <a:spcPct val="80000"/>
              </a:lnSpc>
            </a:pPr>
            <a:r>
              <a:rPr lang="en-US" sz="1100" i="1">
                <a:latin typeface="Verdana" charset="0"/>
                <a:ea typeface="ＭＳ Ｐゴシック" charset="0"/>
                <a:cs typeface="Times New Roman" charset="0"/>
              </a:rPr>
              <a:t>Medulla: </a:t>
            </a:r>
            <a:r>
              <a:rPr lang="en-US" sz="1100">
                <a:latin typeface="Verdana" charset="0"/>
                <a:ea typeface="ＭＳ Ｐゴシック" charset="0"/>
                <a:cs typeface="Times New Roman" charset="0"/>
              </a:rPr>
              <a:t>directly attached to the spinal cord (sometimes called the </a:t>
            </a:r>
            <a:r>
              <a:rPr lang="ja-JP" altLang="en-US" sz="1100">
                <a:latin typeface="Verdana" charset="0"/>
                <a:ea typeface="ＭＳ Ｐゴシック" charset="0"/>
                <a:cs typeface="Times New Roman" charset="0"/>
              </a:rPr>
              <a:t>“</a:t>
            </a:r>
            <a:r>
              <a:rPr lang="en-US" altLang="ja-JP" sz="1100">
                <a:latin typeface="Verdana" charset="0"/>
                <a:ea typeface="ＭＳ Ｐゴシック" charset="0"/>
                <a:cs typeface="Times New Roman" charset="0"/>
              </a:rPr>
              <a:t>spinal bulb</a:t>
            </a:r>
            <a:r>
              <a:rPr lang="ja-JP" altLang="en-US" sz="1100">
                <a:latin typeface="Verdana" charset="0"/>
                <a:ea typeface="ＭＳ Ｐゴシック" charset="0"/>
                <a:cs typeface="Times New Roman" charset="0"/>
              </a:rPr>
              <a:t>”</a:t>
            </a:r>
            <a:r>
              <a:rPr lang="en-US" altLang="ja-JP" sz="1100">
                <a:latin typeface="Verdana" charset="0"/>
                <a:ea typeface="ＭＳ Ｐゴシック" charset="0"/>
                <a:cs typeface="Times New Roman" charset="0"/>
              </a:rPr>
              <a:t>);  is in charge regulating largely unconscious functions such as circulation, breathing, muscle tone, regulating reflexes, &amp; heart rate (i.e. hanging as a method of execution is used because it breaks the neck, severing nerves leading to the medulla)</a:t>
            </a:r>
          </a:p>
          <a:p>
            <a:pPr marL="228600" indent="-228600" eaLnBrk="1" hangingPunct="1">
              <a:lnSpc>
                <a:spcPct val="80000"/>
              </a:lnSpc>
            </a:pPr>
            <a:r>
              <a:rPr lang="en-US" sz="1100" i="1">
                <a:latin typeface="Verdana" charset="0"/>
                <a:ea typeface="ＭＳ Ｐゴシック" charset="0"/>
                <a:cs typeface="Times New Roman" charset="0"/>
              </a:rPr>
              <a:t>Pons: </a:t>
            </a:r>
            <a:r>
              <a:rPr lang="en-US" sz="1100">
                <a:latin typeface="Verdana" charset="0"/>
                <a:ea typeface="ＭＳ Ｐゴシック" charset="0"/>
                <a:cs typeface="Times New Roman" charset="0"/>
              </a:rPr>
              <a:t>serves as the connection between the brainstem (which consists of medulla, reticular formation, pons) and the cerebellum; is important in sleep, waking, dreaming and arousal</a:t>
            </a:r>
          </a:p>
          <a:p>
            <a:pPr marL="228600" indent="-228600" eaLnBrk="1" hangingPunct="1">
              <a:lnSpc>
                <a:spcPct val="80000"/>
              </a:lnSpc>
            </a:pPr>
            <a:r>
              <a:rPr lang="en-US" sz="1100" i="1">
                <a:latin typeface="Verdana" charset="0"/>
                <a:ea typeface="ＭＳ Ｐゴシック" charset="0"/>
                <a:cs typeface="Times New Roman" charset="0"/>
              </a:rPr>
              <a:t>Cerebellum:</a:t>
            </a:r>
            <a:r>
              <a:rPr lang="en-US" sz="1100">
                <a:latin typeface="Verdana" charset="0"/>
                <a:ea typeface="ＭＳ Ｐゴシック" charset="0"/>
                <a:cs typeface="Times New Roman" charset="0"/>
              </a:rPr>
              <a:t> is critical in the coordination of movement and equilibrium; coordinates and executes finely coordinated muscle movements (such as skills involved in writing, typing, &amp; the dexerity of your fingers &amp; movement); become clumsy &amp; uncoordinated if damaged</a:t>
            </a:r>
          </a:p>
          <a:p>
            <a:pPr marL="228600" indent="-228600" eaLnBrk="1" hangingPunct="1">
              <a:lnSpc>
                <a:spcPct val="80000"/>
              </a:lnSpc>
            </a:pPr>
            <a:r>
              <a:rPr lang="en-US" sz="1100">
                <a:latin typeface="Verdana" charset="0"/>
                <a:ea typeface="ＭＳ Ｐゴシック" charset="0"/>
                <a:cs typeface="Times New Roman" charset="0"/>
              </a:rPr>
              <a:t> 2. </a:t>
            </a:r>
            <a:r>
              <a:rPr lang="en-US" sz="1100" i="1">
                <a:latin typeface="Verdana" charset="0"/>
                <a:ea typeface="ＭＳ Ｐゴシック" charset="0"/>
                <a:cs typeface="Times New Roman" charset="0"/>
              </a:rPr>
              <a:t>Midbrain:</a:t>
            </a:r>
            <a:r>
              <a:rPr lang="en-US" sz="1100">
                <a:latin typeface="Verdana" charset="0"/>
                <a:ea typeface="ＭＳ Ｐゴシック" charset="0"/>
                <a:cs typeface="Times New Roman" charset="0"/>
              </a:rPr>
              <a:t> lies between the hindbrain and the forebrain. It is involved in sensory functions such as locating where things are in space (i.e. vision and hearing). </a:t>
            </a:r>
          </a:p>
          <a:p>
            <a:pPr marL="228600" indent="-228600" eaLnBrk="1" hangingPunct="1">
              <a:lnSpc>
                <a:spcPct val="80000"/>
              </a:lnSpc>
            </a:pPr>
            <a:r>
              <a:rPr lang="en-US" sz="1100">
                <a:latin typeface="Verdana" charset="0"/>
                <a:ea typeface="ＭＳ Ｐゴシック" charset="0"/>
                <a:cs typeface="Times New Roman" charset="0"/>
              </a:rPr>
              <a:t> </a:t>
            </a:r>
            <a:r>
              <a:rPr lang="en-US" sz="1100" i="1">
                <a:latin typeface="Verdana" charset="0"/>
                <a:ea typeface="ＭＳ Ｐゴシック" charset="0"/>
                <a:cs typeface="Times New Roman" charset="0"/>
              </a:rPr>
              <a:t>Dopamine system (important functions take place here): </a:t>
            </a:r>
            <a:r>
              <a:rPr lang="en-US" sz="1100">
                <a:latin typeface="Verdana" charset="0"/>
                <a:ea typeface="ＭＳ Ｐゴシック" charset="0"/>
                <a:cs typeface="Times New Roman" charset="0"/>
              </a:rPr>
              <a:t> contain structures which are important for voluntary movement (Parkinson</a:t>
            </a:r>
            <a:r>
              <a:rPr lang="ja-JP" altLang="en-US" sz="1100">
                <a:latin typeface="Verdana" charset="0"/>
                <a:ea typeface="ＭＳ Ｐゴシック" charset="0"/>
                <a:cs typeface="Times New Roman" charset="0"/>
              </a:rPr>
              <a:t>’</a:t>
            </a:r>
            <a:r>
              <a:rPr lang="en-US" altLang="ja-JP" sz="1100">
                <a:latin typeface="Verdana" charset="0"/>
                <a:ea typeface="ＭＳ Ｐゴシック" charset="0"/>
                <a:cs typeface="Times New Roman" charset="0"/>
              </a:rPr>
              <a:t>s disease is due to degeneration of the substantia nigra, a structure in the midbrain; decline in dopamine synthesis). </a:t>
            </a:r>
          </a:p>
          <a:p>
            <a:pPr marL="228600" indent="-228600" eaLnBrk="1" hangingPunct="1">
              <a:lnSpc>
                <a:spcPct val="80000"/>
              </a:lnSpc>
            </a:pPr>
            <a:r>
              <a:rPr lang="en-US" sz="1100" i="1">
                <a:latin typeface="Verdana" charset="0"/>
                <a:ea typeface="ＭＳ Ｐゴシック" charset="0"/>
                <a:cs typeface="Times New Roman" charset="0"/>
              </a:rPr>
              <a:t>Reticular activating system/reticular formation: </a:t>
            </a:r>
            <a:r>
              <a:rPr lang="en-US" sz="1100">
                <a:latin typeface="Verdana" charset="0"/>
                <a:ea typeface="ＭＳ Ｐゴシック" charset="0"/>
                <a:cs typeface="Times New Roman" charset="0"/>
              </a:rPr>
              <a:t> found in both hind and midbrain, and is important in sleep, arousal, breathing, and pain perception; it has connections with some of the higher areas of the brain and screens incoming information</a:t>
            </a:r>
          </a:p>
          <a:p>
            <a:pPr marL="228600" indent="-228600" eaLnBrk="1" hangingPunct="1">
              <a:lnSpc>
                <a:spcPct val="80000"/>
              </a:lnSpc>
            </a:pPr>
            <a:r>
              <a:rPr lang="en-US" sz="1100">
                <a:latin typeface="Verdana" charset="0"/>
                <a:ea typeface="ＭＳ Ｐゴシック" charset="0"/>
                <a:cs typeface="Times New Roman" charset="0"/>
              </a:rPr>
              <a:t> 3. </a:t>
            </a:r>
            <a:r>
              <a:rPr lang="en-US" sz="1100" i="1">
                <a:latin typeface="Times" charset="0"/>
                <a:ea typeface="ＭＳ Ｐゴシック" charset="0"/>
                <a:cs typeface="ＭＳ Ｐゴシック" charset="0"/>
              </a:rPr>
              <a:t>Forebrain: </a:t>
            </a:r>
            <a:r>
              <a:rPr lang="en-US" sz="1100">
                <a:latin typeface="Times" charset="0"/>
                <a:ea typeface="ＭＳ Ｐゴシック" charset="0"/>
                <a:cs typeface="ＭＳ Ｐゴシック" charset="0"/>
              </a:rPr>
              <a:t>the largest and most complex region of the brain. </a:t>
            </a:r>
          </a:p>
          <a:p>
            <a:pPr marL="228600" indent="-228600" eaLnBrk="1" hangingPunct="1">
              <a:lnSpc>
                <a:spcPct val="80000"/>
              </a:lnSpc>
            </a:pPr>
            <a:r>
              <a:rPr lang="en-US" sz="1100" i="1">
                <a:latin typeface="Verdana" charset="0"/>
                <a:ea typeface="ＭＳ Ｐゴシック" charset="0"/>
                <a:cs typeface="Times New Roman" charset="0"/>
              </a:rPr>
              <a:t>Thalamus</a:t>
            </a:r>
            <a:r>
              <a:rPr lang="en-US" sz="1100">
                <a:latin typeface="Verdana" charset="0"/>
                <a:ea typeface="ＭＳ Ｐゴシック" charset="0"/>
                <a:cs typeface="Times New Roman" charset="0"/>
              </a:rPr>
              <a:t> – the way station for all incoming sensory information  (except smell, which is handled by the olfactory bulb located in the upper part of the forebrain) before it is passed on to appropriate higher brain region; relay center for cortex; handles incoming and outgoing signals; think of it as the traffic officer in the brain</a:t>
            </a:r>
          </a:p>
          <a:p>
            <a:pPr marL="228600" indent="-228600" eaLnBrk="1" hangingPunct="1">
              <a:lnSpc>
                <a:spcPct val="80000"/>
              </a:lnSpc>
            </a:pPr>
            <a:r>
              <a:rPr lang="en-US" sz="1100" i="1">
                <a:latin typeface="Verdana" charset="0"/>
                <a:ea typeface="ＭＳ Ｐゴシック" charset="0"/>
                <a:cs typeface="Times New Roman" charset="0"/>
              </a:rPr>
              <a:t>Hypothalamus</a:t>
            </a:r>
            <a:r>
              <a:rPr lang="en-US" sz="1100">
                <a:latin typeface="Verdana" charset="0"/>
                <a:ea typeface="ＭＳ Ｐゴシック" charset="0"/>
                <a:cs typeface="Times New Roman" charset="0"/>
              </a:rPr>
              <a:t> – is the regulator of basic biological needs such as hunger, thirst, sex drive, reproduction, and temperature regulation; controls the 4 </a:t>
            </a:r>
            <a:r>
              <a:rPr lang="ja-JP" altLang="en-US" sz="1100">
                <a:latin typeface="Verdana" charset="0"/>
                <a:ea typeface="ＭＳ Ｐゴシック" charset="0"/>
                <a:cs typeface="Times New Roman" charset="0"/>
              </a:rPr>
              <a:t>“</a:t>
            </a:r>
            <a:r>
              <a:rPr lang="en-US" altLang="ja-JP" sz="1100">
                <a:latin typeface="Verdana" charset="0"/>
                <a:ea typeface="ＭＳ Ｐゴシック" charset="0"/>
                <a:cs typeface="Times New Roman" charset="0"/>
              </a:rPr>
              <a:t>Fs</a:t>
            </a:r>
            <a:r>
              <a:rPr lang="ja-JP" altLang="en-US" sz="1100">
                <a:latin typeface="Verdana" charset="0"/>
                <a:ea typeface="ＭＳ Ｐゴシック" charset="0"/>
                <a:cs typeface="Times New Roman" charset="0"/>
              </a:rPr>
              <a:t>”</a:t>
            </a:r>
            <a:r>
              <a:rPr lang="en-US" altLang="ja-JP" sz="1100">
                <a:latin typeface="Verdana" charset="0"/>
                <a:ea typeface="ＭＳ Ｐゴシック" charset="0"/>
                <a:cs typeface="Times New Roman" charset="0"/>
              </a:rPr>
              <a:t> – fighting, fleeing, feeding, and mating. controls the ANS (autonomic nervous system); link between the brain and the endocrine system; contains biological clock that controls body</a:t>
            </a:r>
            <a:r>
              <a:rPr lang="ja-JP" altLang="en-US" sz="1100">
                <a:latin typeface="Verdana" charset="0"/>
                <a:ea typeface="ＭＳ Ｐゴシック" charset="0"/>
                <a:cs typeface="Times New Roman" charset="0"/>
              </a:rPr>
              <a:t>’</a:t>
            </a:r>
            <a:r>
              <a:rPr lang="en-US" altLang="ja-JP" sz="1100">
                <a:latin typeface="Verdana" charset="0"/>
                <a:ea typeface="ＭＳ Ｐゴシック" charset="0"/>
                <a:cs typeface="Times New Roman" charset="0"/>
              </a:rPr>
              <a:t>s daily rhythms</a:t>
            </a:r>
          </a:p>
          <a:p>
            <a:pPr marL="228600" indent="-228600" eaLnBrk="1" hangingPunct="1">
              <a:lnSpc>
                <a:spcPct val="80000"/>
              </a:lnSpc>
            </a:pPr>
            <a:r>
              <a:rPr lang="en-US" sz="1100" i="1">
                <a:latin typeface="Verdana" charset="0"/>
                <a:ea typeface="ＭＳ Ｐゴシック" charset="0"/>
                <a:cs typeface="Times New Roman" charset="0"/>
              </a:rPr>
              <a:t>The limbic system</a:t>
            </a:r>
            <a:r>
              <a:rPr lang="en-US" sz="1100">
                <a:latin typeface="Verdana" charset="0"/>
                <a:ea typeface="ＭＳ Ｐゴシック" charset="0"/>
                <a:cs typeface="Times New Roman" charset="0"/>
              </a:rPr>
              <a:t> – which is a loosely connected network of structures involved in emotion (fear &amp; rage), motivation, memory, and other aspects of behavior (not well defined area, includes parts of the thalamus, hypothalamus, the hippocampus, the amygdala, and other structures)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6689F56-CB36-E54A-AECD-A48A1E867DDB}" type="slidenum">
              <a:rPr lang="en-US" sz="1200"/>
              <a:pPr/>
              <a:t>16</a:t>
            </a:fld>
            <a:endParaRPr lang="en-US" sz="1200"/>
          </a:p>
        </p:txBody>
      </p:sp>
      <p:sp>
        <p:nvSpPr>
          <p:cNvPr id="37890" name="Rectangle 2"/>
          <p:cNvSpPr>
            <a:spLocks noGrp="1" noRot="1" noChangeAspect="1" noChangeArrowheads="1" noTextEdit="1"/>
          </p:cNvSpPr>
          <p:nvPr>
            <p:ph type="sldImg"/>
          </p:nvPr>
        </p:nvSpPr>
        <p:spPr>
          <a:xfrm>
            <a:off x="1066800" y="0"/>
            <a:ext cx="4572000" cy="3429000"/>
          </a:xfrm>
          <a:ln/>
        </p:spPr>
      </p:sp>
      <p:sp>
        <p:nvSpPr>
          <p:cNvPr id="37891" name="Rectangle 3"/>
          <p:cNvSpPr>
            <a:spLocks noGrp="1" noChangeArrowheads="1"/>
          </p:cNvSpPr>
          <p:nvPr>
            <p:ph type="body" idx="1"/>
          </p:nvPr>
        </p:nvSpPr>
        <p:spPr>
          <a:xfrm>
            <a:off x="0" y="3429000"/>
            <a:ext cx="6858000" cy="5715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000" i="1">
                <a:latin typeface="Times New Roman" charset="0"/>
                <a:ea typeface="ＭＳ Ｐゴシック" charset="0"/>
                <a:cs typeface="Times New Roman" charset="0"/>
              </a:rPr>
              <a:t> </a:t>
            </a:r>
            <a:r>
              <a:rPr lang="en-US" i="1">
                <a:latin typeface="Verdana" charset="0"/>
                <a:ea typeface="ＭＳ Ｐゴシック" charset="0"/>
                <a:cs typeface="Times New Roman" charset="0"/>
              </a:rPr>
              <a:t>Cerebrum: </a:t>
            </a:r>
            <a:r>
              <a:rPr lang="en-US">
                <a:latin typeface="Verdana" charset="0"/>
                <a:ea typeface="ＭＳ Ｐゴシック" charset="0"/>
                <a:cs typeface="Times New Roman" charset="0"/>
              </a:rPr>
              <a:t> the largest and most complex portion of the human brain. The cerebrum is responsible for complex mental activities such as learning, remembering, thinking, and consciousness.</a:t>
            </a:r>
          </a:p>
          <a:p>
            <a:pPr eaLnBrk="1" hangingPunct="1"/>
            <a:r>
              <a:rPr lang="en-US">
                <a:latin typeface="Times New Roman" charset="0"/>
                <a:ea typeface="ＭＳ Ｐゴシック" charset="0"/>
                <a:cs typeface="Times New Roman" charset="0"/>
              </a:rPr>
              <a:t>  </a:t>
            </a:r>
            <a:r>
              <a:rPr lang="en-US" i="1">
                <a:latin typeface="Verdana" charset="0"/>
                <a:ea typeface="ＭＳ Ｐゴシック" charset="0"/>
                <a:cs typeface="Times New Roman" charset="0"/>
              </a:rPr>
              <a:t>Cerebral cortex: </a:t>
            </a:r>
            <a:r>
              <a:rPr lang="en-US">
                <a:latin typeface="Verdana" charset="0"/>
                <a:ea typeface="ＭＳ Ｐゴシック" charset="0"/>
                <a:cs typeface="Times New Roman" charset="0"/>
              </a:rPr>
              <a:t> the convoluted  outer layer of the cerebrum is the cerebral cortex; it is folded and bent; if opened up, it is about 1.5 square feet </a:t>
            </a:r>
          </a:p>
          <a:p>
            <a:pPr eaLnBrk="1" hangingPunct="1"/>
            <a:r>
              <a:rPr lang="en-US">
                <a:latin typeface="Times New Roman" charset="0"/>
                <a:ea typeface="ＭＳ Ｐゴシック" charset="0"/>
                <a:cs typeface="Times New Roman" charset="0"/>
              </a:rPr>
              <a:t> </a:t>
            </a:r>
            <a:r>
              <a:rPr lang="en-US" i="1">
                <a:latin typeface="Verdana" charset="0"/>
                <a:ea typeface="ＭＳ Ｐゴシック" charset="0"/>
                <a:cs typeface="Times New Roman" charset="0"/>
              </a:rPr>
              <a:t>Corpus Callosum:  </a:t>
            </a:r>
            <a:r>
              <a:rPr lang="en-US">
                <a:latin typeface="Verdana" charset="0"/>
                <a:ea typeface="ＭＳ Ｐゴシック" charset="0"/>
                <a:cs typeface="Times New Roman" charset="0"/>
              </a:rPr>
              <a:t>The cerebrum is divided into two specialized hemispheres that are connected by the corpus collosum.  The corpus collosum is a thick band of fibers (axons) that transmits information between the hemispheres.  </a:t>
            </a:r>
          </a:p>
          <a:p>
            <a:pPr eaLnBrk="1" hangingPunct="1"/>
            <a:r>
              <a:rPr lang="en-US" i="1">
                <a:latin typeface="Verdana" charset="0"/>
                <a:ea typeface="ＭＳ Ｐゴシック" charset="0"/>
                <a:cs typeface="Times New Roman" charset="0"/>
              </a:rPr>
              <a:t>*</a:t>
            </a:r>
            <a:r>
              <a:rPr lang="en-US">
                <a:latin typeface="Verdana" charset="0"/>
                <a:ea typeface="ＭＳ Ｐゴシック" charset="0"/>
                <a:cs typeface="Times New Roman" charset="0"/>
              </a:rPr>
              <a:t>Researchers using split brain methodology (severing of the corpus collosum) have learned that each hemisphere is specialized for different functions.</a:t>
            </a:r>
          </a:p>
          <a:p>
            <a:pPr eaLnBrk="1" hangingPunct="1"/>
            <a:r>
              <a:rPr lang="en-US">
                <a:latin typeface="Times New Roman" charset="0"/>
                <a:ea typeface="ＭＳ Ｐゴシック" charset="0"/>
                <a:cs typeface="Times New Roman" charset="0"/>
              </a:rPr>
              <a:t> </a:t>
            </a:r>
            <a:r>
              <a:rPr lang="en-US" i="1">
                <a:latin typeface="Verdana" charset="0"/>
                <a:ea typeface="ＭＳ Ｐゴシック" charset="0"/>
                <a:cs typeface="Times New Roman" charset="0"/>
              </a:rPr>
              <a:t>left hemisphere</a:t>
            </a:r>
            <a:r>
              <a:rPr lang="en-US">
                <a:latin typeface="Verdana" charset="0"/>
                <a:ea typeface="ＭＳ Ｐゴシック" charset="0"/>
                <a:cs typeface="Times New Roman" charset="0"/>
              </a:rPr>
              <a:t>: verbal processing, speech, language, reading, writing</a:t>
            </a:r>
          </a:p>
          <a:p>
            <a:pPr eaLnBrk="1" hangingPunct="1"/>
            <a:r>
              <a:rPr lang="en-US">
                <a:latin typeface="Verdana" charset="0"/>
                <a:ea typeface="ＭＳ Ｐゴシック" charset="0"/>
                <a:cs typeface="Times New Roman" charset="0"/>
              </a:rPr>
              <a:t>.</a:t>
            </a:r>
            <a:r>
              <a:rPr lang="en-US">
                <a:latin typeface="Times New Roman" charset="0"/>
                <a:ea typeface="ＭＳ Ｐゴシック" charset="0"/>
                <a:cs typeface="Times New Roman" charset="0"/>
              </a:rPr>
              <a:t> </a:t>
            </a:r>
            <a:r>
              <a:rPr lang="en-US" i="1">
                <a:latin typeface="Verdana" charset="0"/>
                <a:ea typeface="ＭＳ Ｐゴシック" charset="0"/>
                <a:cs typeface="Times New Roman" charset="0"/>
              </a:rPr>
              <a:t>right hemisphere</a:t>
            </a:r>
            <a:r>
              <a:rPr lang="en-US">
                <a:latin typeface="Verdana" charset="0"/>
                <a:ea typeface="ＭＳ Ｐゴシック" charset="0"/>
                <a:cs typeface="Times New Roman" charset="0"/>
              </a:rPr>
              <a:t>: non verbal processing, spatial, musical, visual recognition</a:t>
            </a:r>
          </a:p>
          <a:p>
            <a:pPr lvl="2"/>
            <a:r>
              <a:rPr lang="en-US">
                <a:latin typeface="Times" charset="0"/>
                <a:ea typeface="ＭＳ Ｐゴシック" charset="0"/>
              </a:rPr>
              <a:t>Left-brain: primarily logical and intellectual.</a:t>
            </a:r>
          </a:p>
          <a:p>
            <a:pPr lvl="2"/>
            <a:r>
              <a:rPr lang="en-US">
                <a:latin typeface="Times" charset="0"/>
                <a:ea typeface="ＭＳ Ｐゴシック" charset="0"/>
              </a:rPr>
              <a:t>Right brain: primarily intuitive, creative, and emotional.</a:t>
            </a:r>
          </a:p>
          <a:p>
            <a:pPr lvl="3"/>
            <a:r>
              <a:rPr lang="en-US">
                <a:latin typeface="Times" charset="0"/>
                <a:ea typeface="ＭＳ Ｐゴシック" charset="0"/>
              </a:rPr>
              <a:t>At best this is exaggerated. The hemispheres do not act independently as they are connected by the corpus callosum.</a:t>
            </a:r>
            <a:endParaRPr lang="en-US">
              <a:latin typeface="Verdana" charset="0"/>
              <a:ea typeface="ＭＳ Ｐゴシック" charset="0"/>
              <a:cs typeface="Times New Roman" charset="0"/>
            </a:endParaRPr>
          </a:p>
          <a:p>
            <a:pPr lvl="3"/>
            <a:r>
              <a:rPr lang="en-US">
                <a:latin typeface="Times New Roman" charset="0"/>
                <a:ea typeface="ＭＳ Ｐゴシック" charset="0"/>
                <a:cs typeface="Times New Roman" charset="0"/>
              </a:rPr>
              <a:t> </a:t>
            </a:r>
            <a:r>
              <a:rPr lang="en-US" i="1">
                <a:latin typeface="Verdana" charset="0"/>
                <a:ea typeface="ＭＳ Ｐゴシック" charset="0"/>
                <a:cs typeface="Times New Roman" charset="0"/>
              </a:rPr>
              <a:t>Four lobes of cerebrum:  </a:t>
            </a:r>
            <a:r>
              <a:rPr lang="en-US">
                <a:latin typeface="Verdana" charset="0"/>
                <a:ea typeface="ＭＳ Ｐゴシック" charset="0"/>
                <a:cs typeface="Times New Roman" charset="0"/>
              </a:rPr>
              <a:t>each hemisphere is divided into 4 lobes</a:t>
            </a:r>
          </a:p>
          <a:p>
            <a:pPr eaLnBrk="1" hangingPunct="1"/>
            <a:r>
              <a:rPr lang="en-US" i="1">
                <a:latin typeface="Verdana" charset="0"/>
                <a:ea typeface="ＭＳ Ｐゴシック" charset="0"/>
                <a:cs typeface="Times New Roman" charset="0"/>
              </a:rPr>
              <a:t>occipital:  </a:t>
            </a:r>
            <a:r>
              <a:rPr lang="en-US">
                <a:latin typeface="Verdana" charset="0"/>
                <a:ea typeface="ＭＳ Ｐゴシック" charset="0"/>
                <a:cs typeface="Times New Roman" charset="0"/>
              </a:rPr>
              <a:t>where the primary visual cortex is located; visual processing</a:t>
            </a:r>
          </a:p>
          <a:p>
            <a:pPr eaLnBrk="1" hangingPunct="1"/>
            <a:r>
              <a:rPr lang="en-US" i="1">
                <a:latin typeface="Verdana" charset="0"/>
                <a:ea typeface="ＭＳ Ｐゴシック" charset="0"/>
                <a:cs typeface="Times New Roman" charset="0"/>
              </a:rPr>
              <a:t>parietal:  </a:t>
            </a:r>
            <a:r>
              <a:rPr lang="en-US">
                <a:latin typeface="Verdana" charset="0"/>
                <a:ea typeface="ＭＳ Ｐゴシック" charset="0"/>
                <a:cs typeface="Times New Roman" charset="0"/>
              </a:rPr>
              <a:t>where the primary somatosensory cortex is located; touch and bodily position </a:t>
            </a:r>
          </a:p>
          <a:p>
            <a:pPr eaLnBrk="1" hangingPunct="1"/>
            <a:r>
              <a:rPr lang="en-US" i="1">
                <a:latin typeface="Verdana" charset="0"/>
                <a:ea typeface="ＭＳ Ｐゴシック" charset="0"/>
                <a:cs typeface="Times New Roman" charset="0"/>
              </a:rPr>
              <a:t>temporal:  </a:t>
            </a:r>
            <a:r>
              <a:rPr lang="en-US">
                <a:latin typeface="Verdana" charset="0"/>
                <a:ea typeface="ＭＳ Ｐゴシック" charset="0"/>
                <a:cs typeface="Times New Roman" charset="0"/>
              </a:rPr>
              <a:t>where the primary auditory cortex is located; auditory processing (meaning is </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near the temples</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a:t>
            </a:r>
          </a:p>
          <a:p>
            <a:pPr eaLnBrk="1" hangingPunct="1"/>
            <a:r>
              <a:rPr lang="en-US">
                <a:latin typeface="Times New Roman" charset="0"/>
                <a:ea typeface="ＭＳ Ｐゴシック" charset="0"/>
                <a:cs typeface="Times New Roman" charset="0"/>
              </a:rPr>
              <a:t> </a:t>
            </a:r>
            <a:r>
              <a:rPr lang="en-US" i="1">
                <a:latin typeface="Verdana" charset="0"/>
                <a:ea typeface="ＭＳ Ｐゴシック" charset="0"/>
                <a:cs typeface="Times New Roman" charset="0"/>
              </a:rPr>
              <a:t>frontal:  </a:t>
            </a:r>
            <a:r>
              <a:rPr lang="en-US">
                <a:latin typeface="Verdana" charset="0"/>
                <a:ea typeface="ＭＳ Ｐゴシック" charset="0"/>
                <a:cs typeface="Times New Roman" charset="0"/>
              </a:rPr>
              <a:t>where the primary motor cortex and executive control system (prefrontal cortex) is located; control of muscle movements, representational memory, and high level mental processes; damage in the prefrontal cortex (at the front of the motor cortex) shows problems in planning, paying attention, and getting disorganized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A28A921-EAC0-D343-820B-801AADD7D603}" type="slidenum">
              <a:rPr lang="en-US" sz="1200"/>
              <a:pPr/>
              <a:t>17</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z="1300" b="1">
                <a:latin typeface="Times" charset="0"/>
                <a:ea typeface="ＭＳ Ｐゴシック" charset="0"/>
                <a:cs typeface="ＭＳ Ｐゴシック" charset="0"/>
              </a:rPr>
              <a:t>Figure 2.11  The Parts of the Human Brain.  </a:t>
            </a:r>
            <a:r>
              <a:rPr lang="en-US" sz="1300">
                <a:latin typeface="Times" charset="0"/>
                <a:ea typeface="ＭＳ Ｐゴシック" charset="0"/>
                <a:cs typeface="ＭＳ Ｐゴシック" charset="0"/>
              </a:rPr>
              <a:t>This view of the brain, split top to bottom, shows some of the most important structures.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7C71E9D-FE99-1E4B-A9A1-54B16558CC3E}" type="slidenum">
              <a:rPr lang="en-US" sz="1200"/>
              <a:pPr/>
              <a:t>18</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sz="1300" b="1">
                <a:latin typeface="Times" charset="0"/>
                <a:ea typeface="ＭＳ Ｐゴシック" charset="0"/>
                <a:cs typeface="ＭＳ Ｐゴシック" charset="0"/>
              </a:rPr>
              <a:t>Figure 2.13  The Geography of the Cerebral Cortex.  </a:t>
            </a:r>
            <a:r>
              <a:rPr lang="en-US" sz="1300">
                <a:latin typeface="Times" charset="0"/>
                <a:ea typeface="ＭＳ Ｐゴシック" charset="0"/>
                <a:cs typeface="ＭＳ Ｐゴシック" charset="0"/>
              </a:rPr>
              <a:t>The cortex has four lobes: frontal, parietal, temporal, and occipital. The visual area of the cortex is in the occipital lobe.  The hearing or auditory cortex lies in the temporal lobe.  The motor and somatosensory areas – shown above – face each other across the central fissure.  Note that the face and the hands are </a:t>
            </a:r>
            <a:r>
              <a:rPr lang="ja-JP" altLang="en-US" sz="1300">
                <a:latin typeface="Times" charset="0"/>
                <a:ea typeface="ＭＳ Ｐゴシック" charset="0"/>
                <a:cs typeface="ＭＳ Ｐゴシック" charset="0"/>
              </a:rPr>
              <a:t>“</a:t>
            </a:r>
            <a:r>
              <a:rPr lang="en-US" altLang="ja-JP" sz="1300">
                <a:latin typeface="Times" charset="0"/>
                <a:ea typeface="ＭＳ Ｐゴシック" charset="0"/>
                <a:cs typeface="ＭＳ Ｐゴシック" charset="0"/>
              </a:rPr>
              <a:t>supersized</a:t>
            </a:r>
            <a:r>
              <a:rPr lang="ja-JP" altLang="en-US" sz="1300">
                <a:latin typeface="Times" charset="0"/>
                <a:ea typeface="ＭＳ Ｐゴシック" charset="0"/>
                <a:cs typeface="ＭＳ Ｐゴシック" charset="0"/>
              </a:rPr>
              <a:t>”</a:t>
            </a:r>
            <a:r>
              <a:rPr lang="en-US" altLang="ja-JP" sz="1300">
                <a:latin typeface="Times" charset="0"/>
                <a:ea typeface="ＭＳ Ｐゴシック" charset="0"/>
                <a:cs typeface="ＭＳ Ｐゴシック" charset="0"/>
              </a:rPr>
              <a:t> in the motor and somatosensory areas.</a:t>
            </a:r>
            <a:endParaRPr lang="en-US" sz="1300">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1788CD4-F574-5041-A56F-2968B6444871}" type="slidenum">
              <a:rPr lang="en-US" sz="1200"/>
              <a:pPr/>
              <a:t>19</a:t>
            </a:fld>
            <a:endParaRPr lang="en-US" sz="1200"/>
          </a:p>
        </p:txBody>
      </p:sp>
      <p:sp>
        <p:nvSpPr>
          <p:cNvPr id="44034" name="Rectangle 2"/>
          <p:cNvSpPr>
            <a:spLocks noGrp="1" noRot="1" noChangeAspect="1" noChangeArrowheads="1" noTextEdit="1"/>
          </p:cNvSpPr>
          <p:nvPr>
            <p:ph type="sldImg"/>
          </p:nvPr>
        </p:nvSpPr>
        <p:spPr>
          <a:xfrm>
            <a:off x="1066800" y="0"/>
            <a:ext cx="4572000" cy="3429000"/>
          </a:xfrm>
          <a:ln/>
        </p:spPr>
      </p:sp>
      <p:sp>
        <p:nvSpPr>
          <p:cNvPr id="44035" name="Rectangle 3"/>
          <p:cNvSpPr>
            <a:spLocks noGrp="1" noChangeArrowheads="1"/>
          </p:cNvSpPr>
          <p:nvPr>
            <p:ph type="body" idx="1"/>
          </p:nvPr>
        </p:nvSpPr>
        <p:spPr>
          <a:xfrm>
            <a:off x="0" y="3505200"/>
            <a:ext cx="6172200" cy="5638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a:latin typeface="Verdana" charset="0"/>
                <a:ea typeface="ＭＳ Ｐゴシック" charset="0"/>
                <a:cs typeface="Times New Roman" charset="0"/>
              </a:rPr>
              <a:t>FRONTAL LOBOTOMIES 			</a:t>
            </a:r>
          </a:p>
          <a:p>
            <a:pPr marL="228600" indent="-228600" eaLnBrk="1" hangingPunct="1"/>
            <a:r>
              <a:rPr lang="en-US" i="1">
                <a:latin typeface="Verdana" charset="0"/>
                <a:ea typeface="ＭＳ Ｐゴシック" charset="0"/>
                <a:cs typeface="Times New Roman" charset="0"/>
              </a:rPr>
              <a:t>Anyone ever see </a:t>
            </a:r>
            <a:r>
              <a:rPr lang="ja-JP" altLang="en-US" i="1">
                <a:latin typeface="Verdana" charset="0"/>
                <a:ea typeface="ＭＳ Ｐゴシック" charset="0"/>
                <a:cs typeface="Times New Roman" charset="0"/>
              </a:rPr>
              <a:t>“</a:t>
            </a:r>
            <a:r>
              <a:rPr lang="en-US" altLang="ja-JP" i="1">
                <a:latin typeface="Verdana" charset="0"/>
                <a:ea typeface="ＭＳ Ｐゴシック" charset="0"/>
                <a:cs typeface="Times New Roman" charset="0"/>
              </a:rPr>
              <a:t>One Flew Over the Cuckoo</a:t>
            </a:r>
            <a:r>
              <a:rPr lang="ja-JP" altLang="en-US" i="1">
                <a:latin typeface="Verdana" charset="0"/>
                <a:ea typeface="ＭＳ Ｐゴシック" charset="0"/>
                <a:cs typeface="Times New Roman" charset="0"/>
              </a:rPr>
              <a:t>’</a:t>
            </a:r>
            <a:r>
              <a:rPr lang="en-US" altLang="ja-JP" i="1">
                <a:latin typeface="Verdana" charset="0"/>
                <a:ea typeface="ＭＳ Ｐゴシック" charset="0"/>
                <a:cs typeface="Times New Roman" charset="0"/>
              </a:rPr>
              <a:t>s Nest</a:t>
            </a:r>
            <a:r>
              <a:rPr lang="ja-JP" altLang="en-US" i="1">
                <a:latin typeface="Verdana" charset="0"/>
                <a:ea typeface="ＭＳ Ｐゴシック" charset="0"/>
                <a:cs typeface="Times New Roman" charset="0"/>
              </a:rPr>
              <a:t>”</a:t>
            </a:r>
            <a:r>
              <a:rPr lang="en-US" altLang="ja-JP" i="1">
                <a:latin typeface="Verdana" charset="0"/>
                <a:ea typeface="ＭＳ Ｐゴシック" charset="0"/>
                <a:cs typeface="Times New Roman" charset="0"/>
              </a:rPr>
              <a:t>?</a:t>
            </a:r>
            <a:endParaRPr lang="en-US" altLang="ja-JP">
              <a:latin typeface="Verdana" charset="0"/>
              <a:ea typeface="ＭＳ Ｐゴシック" charset="0"/>
              <a:cs typeface="Times New Roman" charset="0"/>
            </a:endParaRPr>
          </a:p>
          <a:p>
            <a:pPr marL="228600" indent="-228600" algn="just" eaLnBrk="1" hangingPunct="1"/>
            <a:r>
              <a:rPr lang="en-US">
                <a:latin typeface="Verdana" charset="0"/>
                <a:ea typeface="ＭＳ Ｐゴシック" charset="0"/>
                <a:cs typeface="Times New Roman" charset="0"/>
              </a:rPr>
              <a:t>-Lobotomies were originally tried on animals before humans with mixed results</a:t>
            </a:r>
          </a:p>
          <a:p>
            <a:pPr marL="228600" indent="-228600" algn="just" eaLnBrk="1" hangingPunct="1"/>
            <a:r>
              <a:rPr lang="en-US">
                <a:latin typeface="Verdana" charset="0"/>
                <a:ea typeface="ＭＳ Ｐゴシック" charset="0"/>
                <a:cs typeface="Times New Roman" charset="0"/>
              </a:rPr>
              <a:t> -In 1935, neurosurgeon Antonio Egas Moniz began using frontal lobotomies to treat mental illness</a:t>
            </a:r>
          </a:p>
          <a:p>
            <a:pPr marL="228600" indent="-228600" algn="just" eaLnBrk="1" hangingPunct="1"/>
            <a:r>
              <a:rPr lang="en-US">
                <a:latin typeface="Verdana" charset="0"/>
                <a:ea typeface="ＭＳ Ｐゴシック" charset="0"/>
                <a:cs typeface="Times New Roman" charset="0"/>
              </a:rPr>
              <a:t> -He would sever the tracts connecting the frontal lobes with the rest of the brain by creating a small hole in the skull and inserting a knife and rocking it back and forth</a:t>
            </a:r>
          </a:p>
          <a:p>
            <a:pPr marL="228600" indent="-228600" algn="just" eaLnBrk="1" hangingPunct="1"/>
            <a:r>
              <a:rPr lang="en-US">
                <a:latin typeface="Verdana" charset="0"/>
                <a:ea typeface="ＭＳ Ｐゴシック" charset="0"/>
                <a:cs typeface="Times New Roman" charset="0"/>
              </a:rPr>
              <a:t> - Patients often appeared less agitated after their surgeries (perhaps because they were suffering from general brain damage!)</a:t>
            </a:r>
          </a:p>
          <a:p>
            <a:pPr marL="228600" indent="-228600" algn="just" eaLnBrk="1" hangingPunct="1"/>
            <a:r>
              <a:rPr lang="en-US">
                <a:latin typeface="Verdana" charset="0"/>
                <a:ea typeface="ＭＳ Ｐゴシック" charset="0"/>
                <a:cs typeface="Times New Roman" charset="0"/>
              </a:rPr>
              <a:t> - Surgeries became more popular and Moniz received the Nobel Prize in 1949 for his work on frontal lobotomies</a:t>
            </a:r>
          </a:p>
          <a:p>
            <a:pPr marL="228600" indent="-228600" algn="just" eaLnBrk="1" hangingPunct="1"/>
            <a:r>
              <a:rPr lang="en-US">
                <a:latin typeface="Verdana" charset="0"/>
                <a:ea typeface="ＭＳ Ｐゴシック" charset="0"/>
                <a:cs typeface="Times New Roman" charset="0"/>
              </a:rPr>
              <a:t> - Generally these surgeries destroy the frontal lobes or disconnects them from the rest of the brain</a:t>
            </a:r>
          </a:p>
          <a:p>
            <a:pPr marL="228600" indent="-228600" algn="just" eaLnBrk="1" hangingPunct="1"/>
            <a:r>
              <a:rPr lang="en-US">
                <a:latin typeface="Verdana" charset="0"/>
                <a:ea typeface="ＭＳ Ｐゴシック" charset="0"/>
                <a:cs typeface="Times New Roman" charset="0"/>
              </a:rPr>
              <a:t> - It was estimated in the 1940</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s and 1950</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s more than 50,000 people worldwide received frontal lobotomies</a:t>
            </a:r>
          </a:p>
          <a:p>
            <a:pPr marL="228600" indent="-228600" algn="just" eaLnBrk="1" hangingPunct="1"/>
            <a:r>
              <a:rPr lang="en-US">
                <a:latin typeface="Verdana" charset="0"/>
                <a:ea typeface="ＭＳ Ｐゴシック" charset="0"/>
                <a:cs typeface="Times New Roman" charset="0"/>
              </a:rPr>
              <a:t> - Many became less agitated, some became zombies, many lost inhibitions and indulged in socially unacceptable behaviors</a:t>
            </a:r>
          </a:p>
          <a:p>
            <a:pPr marL="228600" indent="-228600" algn="just" eaLnBrk="1" hangingPunct="1"/>
            <a:r>
              <a:rPr lang="en-US">
                <a:latin typeface="Verdana" charset="0"/>
                <a:ea typeface="ＭＳ Ｐゴシック" charset="0"/>
                <a:cs typeface="Times New Roman" charset="0"/>
              </a:rPr>
              <a:t> -No one was actually </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cured</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 as there is little evidence that any psychological disorder is localized to any specific part of the brain</a:t>
            </a:r>
          </a:p>
          <a:p>
            <a:pPr marL="228600" indent="-228600" algn="just" eaLnBrk="1" hangingPunct="1"/>
            <a:r>
              <a:rPr lang="en-US" i="1">
                <a:latin typeface="Verdana" charset="0"/>
                <a:ea typeface="ＭＳ Ｐゴシック" charset="0"/>
                <a:cs typeface="Times New Roman" charset="0"/>
              </a:rPr>
              <a:t>IN THE 1950</a:t>
            </a:r>
            <a:r>
              <a:rPr lang="ja-JP" altLang="en-US" i="1">
                <a:latin typeface="Verdana" charset="0"/>
                <a:ea typeface="ＭＳ Ｐゴシック" charset="0"/>
                <a:cs typeface="Times New Roman" charset="0"/>
              </a:rPr>
              <a:t>’</a:t>
            </a:r>
            <a:r>
              <a:rPr lang="en-US" altLang="ja-JP" i="1">
                <a:latin typeface="Verdana" charset="0"/>
                <a:ea typeface="ＭＳ Ｐゴシック" charset="0"/>
                <a:cs typeface="Times New Roman" charset="0"/>
              </a:rPr>
              <a:t>S LOBOTOMIES DECREASED. ANYONE WANT TO GUESS WHY?</a:t>
            </a:r>
            <a:endParaRPr lang="en-US" altLang="ja-JP">
              <a:latin typeface="Verdana" charset="0"/>
              <a:ea typeface="ＭＳ Ｐゴシック" charset="0"/>
              <a:cs typeface="Times New Roman" charset="0"/>
            </a:endParaRPr>
          </a:p>
          <a:p>
            <a:pPr marL="228600" indent="-228600" algn="just" eaLnBrk="1" hangingPunct="1"/>
            <a:r>
              <a:rPr lang="en-US">
                <a:latin typeface="Verdana" charset="0"/>
                <a:ea typeface="ＭＳ Ｐゴシック" charset="0"/>
                <a:cs typeface="Times New Roman" charset="0"/>
              </a:rPr>
              <a:t> -After medications came about in the 1950</a:t>
            </a:r>
            <a:r>
              <a:rPr lang="ja-JP" altLang="en-US">
                <a:latin typeface="Verdana" charset="0"/>
                <a:ea typeface="ＭＳ Ｐゴシック" charset="0"/>
                <a:cs typeface="Times New Roman" charset="0"/>
              </a:rPr>
              <a:t>’</a:t>
            </a:r>
            <a:r>
              <a:rPr lang="en-US" altLang="ja-JP">
                <a:latin typeface="Verdana" charset="0"/>
                <a:ea typeface="ＭＳ Ｐゴシック" charset="0"/>
                <a:cs typeface="Times New Roman" charset="0"/>
              </a:rPr>
              <a:t>s, frontal lobotomies decreased</a:t>
            </a:r>
          </a:p>
          <a:p>
            <a:pPr marL="228600" indent="-228600" algn="just" eaLnBrk="1" hangingPunct="1"/>
            <a:r>
              <a:rPr lang="en-US">
                <a:latin typeface="Verdana" charset="0"/>
                <a:ea typeface="ＭＳ Ｐゴシック" charset="0"/>
                <a:cs typeface="Times New Roman" charset="0"/>
              </a:rPr>
              <a:t> - TODAY refined versions of lobotomies are still performed occasionally in people with chronic pain or severe depression or OCD who have not responded to other forms of treatment</a:t>
            </a:r>
          </a:p>
          <a:p>
            <a:pPr marL="228600" indent="-228600" eaLnBrk="1" hangingPunct="1"/>
            <a:r>
              <a:rPr lang="en-US">
                <a:latin typeface="Verdana" charset="0"/>
                <a:ea typeface="ＭＳ Ｐゴシック" charset="0"/>
                <a:cs typeface="Times New Roman"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315E36A-3E2A-3C4B-94CB-184FDAD309AC}" type="slidenum">
              <a:rPr lang="en-US" sz="1200"/>
              <a:pPr/>
              <a:t>2</a:t>
            </a:fld>
            <a:endParaRPr lang="en-US" sz="1200"/>
          </a:p>
        </p:txBody>
      </p:sp>
      <p:sp>
        <p:nvSpPr>
          <p:cNvPr id="7170" name="Rectangle 2"/>
          <p:cNvSpPr>
            <a:spLocks noGrp="1" noRot="1" noChangeAspect="1" noChangeArrowheads="1" noTextEdit="1"/>
          </p:cNvSpPr>
          <p:nvPr>
            <p:ph type="sldImg"/>
          </p:nvPr>
        </p:nvSpPr>
        <p:spPr>
          <a:xfrm>
            <a:off x="1066800" y="304800"/>
            <a:ext cx="4572000" cy="3429000"/>
          </a:xfrm>
          <a:ln/>
        </p:spPr>
      </p:sp>
      <p:sp>
        <p:nvSpPr>
          <p:cNvPr id="7171" name="Rectangle 3"/>
          <p:cNvSpPr>
            <a:spLocks noGrp="1" noChangeArrowheads="1"/>
          </p:cNvSpPr>
          <p:nvPr>
            <p:ph type="body" idx="1"/>
          </p:nvPr>
        </p:nvSpPr>
        <p:spPr>
          <a:xfrm>
            <a:off x="685800" y="3962400"/>
            <a:ext cx="5486400" cy="4648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lnSpc>
                <a:spcPct val="80000"/>
              </a:lnSpc>
            </a:pPr>
            <a:r>
              <a:rPr lang="en-US" u="sng">
                <a:latin typeface="Times" charset="0"/>
                <a:ea typeface="ＭＳ Ｐゴシック" charset="0"/>
                <a:cs typeface="ＭＳ Ｐゴシック" charset="0"/>
              </a:rPr>
              <a:t>COMMUNICATION IN THE NERVOUS SYSTEM</a:t>
            </a:r>
            <a:endParaRPr lang="en-US" b="1">
              <a:latin typeface="Times" charset="0"/>
              <a:ea typeface="ＭＳ Ｐゴシック" charset="0"/>
              <a:cs typeface="ＭＳ Ｐゴシック" charset="0"/>
            </a:endParaRPr>
          </a:p>
          <a:p>
            <a:pPr marL="228600" indent="-228600" eaLnBrk="1" hangingPunct="1">
              <a:lnSpc>
                <a:spcPct val="80000"/>
              </a:lnSpc>
            </a:pPr>
            <a:r>
              <a:rPr lang="en-US">
                <a:latin typeface="Times" charset="0"/>
                <a:ea typeface="ＭＳ Ｐゴシック" charset="0"/>
                <a:cs typeface="ＭＳ Ｐゴシック" charset="0"/>
              </a:rPr>
              <a:t>*Behavior depends on rapid information travel and processing.</a:t>
            </a:r>
          </a:p>
          <a:p>
            <a:pPr marL="228600" indent="-228600" eaLnBrk="1" hangingPunct="1">
              <a:lnSpc>
                <a:spcPct val="80000"/>
              </a:lnSpc>
            </a:pPr>
            <a:r>
              <a:rPr lang="en-US">
                <a:latin typeface="Times" charset="0"/>
                <a:ea typeface="ＭＳ Ｐゴシック" charset="0"/>
                <a:cs typeface="ＭＳ Ｐゴシック" charset="0"/>
              </a:rPr>
              <a:t>The </a:t>
            </a:r>
            <a:r>
              <a:rPr lang="en-US" i="1">
                <a:latin typeface="Times" charset="0"/>
                <a:ea typeface="ＭＳ Ｐゴシック" charset="0"/>
                <a:cs typeface="ＭＳ Ｐゴシック" charset="0"/>
              </a:rPr>
              <a:t>nervous system</a:t>
            </a:r>
            <a:r>
              <a:rPr lang="en-US">
                <a:latin typeface="Times" charset="0"/>
                <a:ea typeface="ＭＳ Ｐゴシック" charset="0"/>
                <a:cs typeface="ＭＳ Ｐゴシック" charset="0"/>
              </a:rPr>
              <a:t> is the body</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communication network, handling information just as the circulatory system handles blood.* </a:t>
            </a:r>
          </a:p>
          <a:p>
            <a:pPr marL="228600" indent="-228600" eaLnBrk="1" hangingPunct="1">
              <a:lnSpc>
                <a:spcPct val="80000"/>
              </a:lnSpc>
            </a:pPr>
            <a:r>
              <a:rPr lang="en-US">
                <a:latin typeface="Times" charset="0"/>
                <a:ea typeface="ＭＳ Ｐゴシック" charset="0"/>
                <a:cs typeface="ＭＳ Ｐゴシック" charset="0"/>
              </a:rPr>
              <a:t>Three basic functions are performed by nervous systems: </a:t>
            </a:r>
          </a:p>
          <a:p>
            <a:pPr marL="228600" indent="-228600" eaLnBrk="1" hangingPunct="1">
              <a:lnSpc>
                <a:spcPct val="80000"/>
              </a:lnSpc>
            </a:pPr>
            <a:r>
              <a:rPr lang="en-US">
                <a:latin typeface="Times" charset="0"/>
                <a:ea typeface="ＭＳ Ｐゴシック" charset="0"/>
                <a:cs typeface="ＭＳ Ｐゴシック" charset="0"/>
              </a:rPr>
              <a:t>Receive sensory input from internal and external environments </a:t>
            </a:r>
          </a:p>
          <a:p>
            <a:pPr marL="228600" indent="-228600" eaLnBrk="1" hangingPunct="1">
              <a:lnSpc>
                <a:spcPct val="80000"/>
              </a:lnSpc>
            </a:pPr>
            <a:r>
              <a:rPr lang="en-US">
                <a:latin typeface="Times" charset="0"/>
                <a:ea typeface="ＭＳ Ｐゴシック" charset="0"/>
                <a:cs typeface="ＭＳ Ｐゴシック" charset="0"/>
              </a:rPr>
              <a:t>Integrate the input </a:t>
            </a:r>
          </a:p>
          <a:p>
            <a:pPr marL="228600" indent="-228600" eaLnBrk="1" hangingPunct="1">
              <a:lnSpc>
                <a:spcPct val="80000"/>
              </a:lnSpc>
            </a:pPr>
            <a:r>
              <a:rPr lang="en-US">
                <a:latin typeface="Times" charset="0"/>
                <a:ea typeface="ＭＳ Ｐゴシック" charset="0"/>
                <a:cs typeface="ＭＳ Ｐゴシック" charset="0"/>
              </a:rPr>
              <a:t>Respond to stimuli </a:t>
            </a:r>
          </a:p>
          <a:p>
            <a:pPr marL="228600" indent="-228600" eaLnBrk="1" hangingPunct="1">
              <a:lnSpc>
                <a:spcPct val="80000"/>
              </a:lnSpc>
            </a:pPr>
            <a:r>
              <a:rPr lang="en-US">
                <a:latin typeface="Times" charset="0"/>
                <a:ea typeface="ＭＳ Ｐゴシック" charset="0"/>
                <a:cs typeface="ＭＳ Ｐゴシック" charset="0"/>
              </a:rPr>
              <a:t>*The basic components of the nervous system are living cells called </a:t>
            </a:r>
            <a:r>
              <a:rPr lang="en-US" i="1">
                <a:latin typeface="Times" charset="0"/>
                <a:ea typeface="ＭＳ Ｐゴシック" charset="0"/>
                <a:cs typeface="ＭＳ Ｐゴシック" charset="0"/>
              </a:rPr>
              <a:t>neurons</a:t>
            </a:r>
            <a:r>
              <a:rPr lang="en-US">
                <a:latin typeface="Times" charset="0"/>
                <a:ea typeface="ＭＳ Ｐゴシック" charset="0"/>
                <a:cs typeface="ＭＳ Ｐゴシック" charset="0"/>
              </a:rPr>
              <a:t> and </a:t>
            </a:r>
            <a:r>
              <a:rPr lang="en-US" i="1">
                <a:latin typeface="Times" charset="0"/>
                <a:ea typeface="ＭＳ Ｐゴシック" charset="0"/>
                <a:cs typeface="ＭＳ Ｐゴシック" charset="0"/>
              </a:rPr>
              <a:t>glia</a:t>
            </a:r>
            <a:r>
              <a:rPr lang="en-US">
                <a:latin typeface="Times" charset="0"/>
                <a:ea typeface="ＭＳ Ｐゴシック" charset="0"/>
                <a:cs typeface="ＭＳ Ｐゴシック" charset="0"/>
              </a:rPr>
              <a:t> (glEa). Neurons transmit nerve messages. *Neurons are cells that receive, integrate, and transmit information…permitting communication in the nervous system.</a:t>
            </a:r>
          </a:p>
          <a:p>
            <a:pPr marL="228600" indent="-228600" eaLnBrk="1" hangingPunct="1">
              <a:lnSpc>
                <a:spcPct val="80000"/>
              </a:lnSpc>
            </a:pPr>
            <a:r>
              <a:rPr lang="en-US">
                <a:latin typeface="Times" charset="0"/>
                <a:ea typeface="ＭＳ Ｐゴシック" charset="0"/>
                <a:cs typeface="ＭＳ Ｐゴシック" charset="0"/>
              </a:rPr>
              <a:t>  </a:t>
            </a:r>
            <a:r>
              <a:rPr lang="en-US">
                <a:latin typeface="Times" charset="0"/>
                <a:ea typeface="ＭＳ Ｐゴシック" charset="0"/>
                <a:cs typeface="ＭＳ Ｐゴシック" charset="0"/>
                <a:hlinkClick r:id="rId3"/>
              </a:rPr>
              <a:t>Glial cells</a:t>
            </a:r>
            <a:r>
              <a:rPr lang="en-US">
                <a:latin typeface="Times" charset="0"/>
                <a:ea typeface="ＭＳ Ｐゴシック" charset="0"/>
                <a:cs typeface="ＭＳ Ｐゴシック" charset="0"/>
              </a:rPr>
              <a:t> are in direct contact with neurons and often surround them.</a:t>
            </a:r>
            <a:endParaRPr lang="en-US" i="1">
              <a:latin typeface="Times" charset="0"/>
              <a:ea typeface="ＭＳ Ｐゴシック" charset="0"/>
              <a:cs typeface="ＭＳ Ｐゴシック" charset="0"/>
            </a:endParaRPr>
          </a:p>
          <a:p>
            <a:pPr marL="228600" indent="-228600" eaLnBrk="1" hangingPunct="1">
              <a:lnSpc>
                <a:spcPct val="80000"/>
              </a:lnSpc>
            </a:pPr>
            <a:r>
              <a:rPr lang="en-US" i="1">
                <a:latin typeface="Times" charset="0"/>
                <a:ea typeface="ＭＳ Ｐゴシック" charset="0"/>
                <a:cs typeface="ＭＳ Ｐゴシック" charset="0"/>
              </a:rPr>
              <a:t>*Glia</a:t>
            </a:r>
            <a:r>
              <a:rPr lang="en-US">
                <a:latin typeface="Times" charset="0"/>
                <a:ea typeface="ＭＳ Ｐゴシック" charset="0"/>
                <a:cs typeface="ＭＳ Ｐゴシック" charset="0"/>
              </a:rPr>
              <a:t> are cells that provide structure and insulation for neurons, also remove waste, supplying nutrients to nervous tissue (aka neural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glue</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a:t>
            </a:r>
          </a:p>
          <a:p>
            <a:pPr marL="228600" indent="-228600" eaLnBrk="1" hangingPunct="1">
              <a:lnSpc>
                <a:spcPct val="80000"/>
              </a:lnSpc>
            </a:pPr>
            <a:r>
              <a:rPr lang="en-US">
                <a:latin typeface="Times" charset="0"/>
                <a:ea typeface="ＭＳ Ｐゴシック" charset="0"/>
                <a:cs typeface="ＭＳ Ｐゴシック" charset="0"/>
              </a:rPr>
              <a:t>*A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typical</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neuron consists of a:</a:t>
            </a:r>
          </a:p>
          <a:p>
            <a:pPr marL="228600" indent="-228600" eaLnBrk="1" hangingPunct="1">
              <a:lnSpc>
                <a:spcPct val="80000"/>
              </a:lnSpc>
            </a:pPr>
            <a:r>
              <a:rPr lang="en-US">
                <a:latin typeface="Times" charset="0"/>
                <a:ea typeface="ＭＳ Ｐゴシック" charset="0"/>
                <a:cs typeface="ＭＳ Ｐゴシック" charset="0"/>
              </a:rPr>
              <a:t>   </a:t>
            </a:r>
            <a:r>
              <a:rPr lang="en-US" i="1">
                <a:latin typeface="Times" charset="0"/>
                <a:ea typeface="ＭＳ Ｐゴシック" charset="0"/>
                <a:cs typeface="ＭＳ Ｐゴシック" charset="0"/>
              </a:rPr>
              <a:t>soma</a:t>
            </a:r>
            <a:r>
              <a:rPr lang="en-US">
                <a:latin typeface="Times" charset="0"/>
                <a:ea typeface="ＭＳ Ｐゴシック" charset="0"/>
                <a:cs typeface="ＭＳ Ｐゴシック" charset="0"/>
              </a:rPr>
              <a:t>, or cell body (This structure is similar to parts of all other cells in the body.) Contains the cell</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nucleus which helps to generate energy to operate the neuron.</a:t>
            </a:r>
          </a:p>
          <a:p>
            <a:pPr marL="228600" indent="-228600" eaLnBrk="1" hangingPunct="1">
              <a:lnSpc>
                <a:spcPct val="80000"/>
              </a:lnSpc>
            </a:pPr>
            <a:r>
              <a:rPr lang="en-US">
                <a:latin typeface="Times" charset="0"/>
                <a:ea typeface="ＭＳ Ｐゴシック" charset="0"/>
                <a:cs typeface="ＭＳ Ｐゴシック" charset="0"/>
              </a:rPr>
              <a:t>   </a:t>
            </a:r>
            <a:r>
              <a:rPr lang="en-US" i="1">
                <a:latin typeface="Times" charset="0"/>
                <a:ea typeface="ＭＳ Ｐゴシック" charset="0"/>
                <a:cs typeface="ＭＳ Ｐゴシック" charset="0"/>
              </a:rPr>
              <a:t>dendrites</a:t>
            </a:r>
            <a:r>
              <a:rPr lang="en-US">
                <a:latin typeface="Times" charset="0"/>
                <a:ea typeface="ＭＳ Ｐゴシック" charset="0"/>
                <a:cs typeface="ＭＳ Ｐゴシック" charset="0"/>
              </a:rPr>
              <a:t>, which are feeler-like structures specialized to receive information   	(these structures resemble the branches of a tree)</a:t>
            </a:r>
          </a:p>
          <a:p>
            <a:pPr marL="228600" indent="-228600" eaLnBrk="1" hangingPunct="1">
              <a:lnSpc>
                <a:spcPct val="80000"/>
              </a:lnSpc>
            </a:pPr>
            <a:r>
              <a:rPr lang="en-US">
                <a:latin typeface="Times" charset="0"/>
                <a:ea typeface="ＭＳ Ｐゴシック" charset="0"/>
                <a:cs typeface="ＭＳ Ｐゴシック" charset="0"/>
              </a:rPr>
              <a:t>   </a:t>
            </a:r>
            <a:r>
              <a:rPr lang="en-US" i="1">
                <a:latin typeface="Times" charset="0"/>
                <a:ea typeface="ＭＳ Ｐゴシック" charset="0"/>
                <a:cs typeface="ＭＳ Ｐゴシック" charset="0"/>
              </a:rPr>
              <a:t>axon</a:t>
            </a:r>
            <a:r>
              <a:rPr lang="en-US">
                <a:latin typeface="Times" charset="0"/>
                <a:ea typeface="ＭＳ Ｐゴシック" charset="0"/>
                <a:cs typeface="ＭＳ Ｐゴシック" charset="0"/>
              </a:rPr>
              <a:t>, which is a long, thin fiber that transmits signals away from the soma to other neurons, or to muscles or glands (The length of the axon can vary greatly: although most are several millimeters in length, some can be as long as 3 feet.)</a:t>
            </a:r>
          </a:p>
          <a:p>
            <a:pPr marL="228600" indent="-228600" eaLnBrk="1" hangingPunct="1">
              <a:lnSpc>
                <a:spcPct val="80000"/>
              </a:lnSpc>
            </a:pPr>
            <a:r>
              <a:rPr lang="en-US" sz="1000">
                <a:latin typeface="Times" charset="0"/>
                <a:ea typeface="ＭＳ Ｐゴシック" charset="0"/>
                <a:cs typeface="ＭＳ Ｐゴシック"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2EDD35A-AA5A-364B-BB07-017D4A981542}" type="slidenum">
              <a:rPr lang="en-US" sz="1200"/>
              <a:pPr/>
              <a:t>3</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ea typeface="ＭＳ Ｐゴシック" charset="0"/>
                <a:cs typeface="ＭＳ Ｐゴシック" charset="0"/>
              </a:rPr>
              <a:t>Figure 2.1. The Anatomy of a Neuron.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Messages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enter neurons through dendrites, are transmitted along the trunk-like axon, and then are sent from axon terminal buttons to muscles, glands, and other neurons. Axon terminal buttons contain sacs of chemicals called neurotransmitters.  Neurotransmitters are released into the synaptic cleft, where many of them bind to receptor sites on the dendrites of the receiving neuron.  </a:t>
            </a:r>
            <a:r>
              <a:rPr lang="en-US" altLang="ja-JP" i="1">
                <a:latin typeface="Times" charset="0"/>
                <a:ea typeface="ＭＳ Ｐゴシック" charset="0"/>
                <a:cs typeface="ＭＳ Ｐゴシック" charset="0"/>
              </a:rPr>
              <a:t>Go to 4ltrpress.cengage.com/psych to access an interactive version of this figure.</a:t>
            </a:r>
            <a:endParaRPr lang="en-US" b="1">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F0FFB4-51CE-274F-BD63-18272DF07456}" type="slidenum">
              <a:rPr lang="en-US" sz="1200"/>
              <a:pPr/>
              <a:t>4</a:t>
            </a:fld>
            <a:endParaRPr lang="en-US" sz="1200"/>
          </a:p>
        </p:txBody>
      </p:sp>
      <p:sp>
        <p:nvSpPr>
          <p:cNvPr id="11266" name="Rectangle 2"/>
          <p:cNvSpPr>
            <a:spLocks noGrp="1" noRot="1" noChangeAspect="1" noChangeArrowheads="1" noTextEdit="1"/>
          </p:cNvSpPr>
          <p:nvPr>
            <p:ph type="sldImg"/>
          </p:nvPr>
        </p:nvSpPr>
        <p:spPr>
          <a:xfrm>
            <a:off x="1143000" y="0"/>
            <a:ext cx="4572000" cy="3429000"/>
          </a:xfrm>
          <a:ln/>
        </p:spPr>
      </p:sp>
      <p:sp>
        <p:nvSpPr>
          <p:cNvPr id="11267" name="Rectangle 3"/>
          <p:cNvSpPr>
            <a:spLocks noGrp="1" noChangeArrowheads="1"/>
          </p:cNvSpPr>
          <p:nvPr>
            <p:ph type="body" idx="1"/>
          </p:nvPr>
        </p:nvSpPr>
        <p:spPr>
          <a:xfrm>
            <a:off x="685800" y="3429000"/>
            <a:ext cx="5486400" cy="5029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For efficient neural transmission to take place, many axons are covered with an insulating material called </a:t>
            </a:r>
            <a:r>
              <a:rPr lang="en-US" i="1">
                <a:latin typeface="Times" charset="0"/>
                <a:ea typeface="ＭＳ Ｐゴシック" charset="0"/>
                <a:cs typeface="ＭＳ Ｐゴシック" charset="0"/>
              </a:rPr>
              <a:t>myelin</a:t>
            </a:r>
            <a:r>
              <a:rPr lang="en-US">
                <a:latin typeface="Times" charset="0"/>
                <a:ea typeface="ＭＳ Ｐゴシック" charset="0"/>
                <a:cs typeface="ＭＳ Ｐゴシック" charset="0"/>
              </a:rPr>
              <a:t>.  Myelin sheaths speed up transmission of signals that move along axons. Myelin is a collection of </a:t>
            </a:r>
            <a:r>
              <a:rPr lang="en-US">
                <a:latin typeface="Times" charset="0"/>
                <a:ea typeface="ＭＳ Ｐゴシック" charset="0"/>
                <a:cs typeface="ＭＳ Ｐゴシック" charset="0"/>
                <a:hlinkClick r:id="rId3"/>
              </a:rPr>
              <a:t>lipid fats</a:t>
            </a:r>
            <a:r>
              <a:rPr lang="en-US">
                <a:latin typeface="Times" charset="0"/>
                <a:ea typeface="ＭＳ Ｐゴシック" charset="0"/>
                <a:cs typeface="ＭＳ Ｐゴシック" charset="0"/>
              </a:rPr>
              <a:t> (found in cell membranes) and </a:t>
            </a:r>
            <a:r>
              <a:rPr lang="en-US">
                <a:latin typeface="Times" charset="0"/>
                <a:ea typeface="ＭＳ Ｐゴシック" charset="0"/>
                <a:cs typeface="ＭＳ Ｐゴシック" charset="0"/>
                <a:hlinkClick r:id="rId4"/>
              </a:rPr>
              <a:t>proteins</a:t>
            </a:r>
            <a:r>
              <a:rPr lang="en-US">
                <a:latin typeface="Times" charset="0"/>
                <a:ea typeface="ＭＳ Ｐゴシック" charset="0"/>
                <a:cs typeface="ＭＳ Ｐゴシック" charset="0"/>
              </a:rPr>
              <a:t> that cover the long extensions of </a:t>
            </a:r>
            <a:r>
              <a:rPr lang="en-US">
                <a:latin typeface="Times" charset="0"/>
                <a:ea typeface="ＭＳ Ｐゴシック" charset="0"/>
                <a:cs typeface="ＭＳ Ｐゴシック" charset="0"/>
                <a:hlinkClick r:id="rId5"/>
              </a:rPr>
              <a:t>nerve cells (neurons)</a:t>
            </a:r>
            <a:r>
              <a:rPr lang="en-US">
                <a:latin typeface="Times" charset="0"/>
                <a:ea typeface="ＭＳ Ｐゴシック" charset="0"/>
                <a:cs typeface="ＭＳ Ｐゴシック" charset="0"/>
              </a:rPr>
              <a:t> called </a:t>
            </a:r>
            <a:r>
              <a:rPr lang="en-US">
                <a:latin typeface="Times" charset="0"/>
                <a:ea typeface="ＭＳ Ｐゴシック" charset="0"/>
                <a:cs typeface="ＭＳ Ｐゴシック" charset="0"/>
                <a:hlinkClick r:id="rId6"/>
              </a:rPr>
              <a:t>axons</a:t>
            </a:r>
            <a:r>
              <a:rPr lang="en-US">
                <a:latin typeface="Times" charset="0"/>
                <a:ea typeface="ＭＳ Ｐゴシック" charset="0"/>
                <a:cs typeface="ＭＳ Ｐゴシック" charset="0"/>
              </a:rPr>
              <a:t>. Made of the glia cells.</a:t>
            </a:r>
          </a:p>
          <a:p>
            <a:pPr eaLnBrk="1" hangingPunct="1"/>
            <a:r>
              <a:rPr lang="en-US">
                <a:latin typeface="Times" charset="0"/>
                <a:ea typeface="ＭＳ Ｐゴシック" charset="0"/>
                <a:cs typeface="ＭＳ Ｐゴシック" charset="0"/>
              </a:rPr>
              <a:t>Myelin considerably increases the speed that nerve signals (impulses) move down the axons. For example, a thin myelinated axon transmits impulses at anything from 5 to 30 meters per second whereas an unmyelinated one transmits them at 0.5 to 2 meters per second. It does this both by insulating and containing the nerves. </a:t>
            </a:r>
          </a:p>
          <a:p>
            <a:pPr eaLnBrk="1" hangingPunct="1"/>
            <a:r>
              <a:rPr lang="en-US">
                <a:latin typeface="Times" charset="0"/>
                <a:ea typeface="ＭＳ Ｐゴシック" charset="0"/>
                <a:cs typeface="ＭＳ Ｐゴシック" charset="0"/>
              </a:rPr>
              <a:t> Multiple sclerosis is a myelin degeneration disease, causing loss of muscle control, etc. due to loss of transmission efficiency in the nervous system when the myelin sheaths deteriorate. During periods of multiple sclerosis activity, white blood cells (</a:t>
            </a:r>
            <a:r>
              <a:rPr lang="en-US">
                <a:latin typeface="Times" charset="0"/>
                <a:ea typeface="ＭＳ Ｐゴシック" charset="0"/>
                <a:cs typeface="ＭＳ Ｐゴシック" charset="0"/>
                <a:hlinkClick r:id="rId7"/>
              </a:rPr>
              <a:t>leukocytes</a:t>
            </a:r>
            <a:r>
              <a:rPr lang="en-US">
                <a:latin typeface="Times" charset="0"/>
                <a:ea typeface="ＭＳ Ｐゴシック" charset="0"/>
                <a:cs typeface="ＭＳ Ｐゴシック" charset="0"/>
              </a:rPr>
              <a:t>) are drawn to regions of the white matter. These initiate and take part in what is known as the </a:t>
            </a:r>
            <a:r>
              <a:rPr lang="en-US">
                <a:latin typeface="Times" charset="0"/>
                <a:ea typeface="ＭＳ Ｐゴシック" charset="0"/>
                <a:cs typeface="ＭＳ Ｐゴシック" charset="0"/>
                <a:hlinkClick r:id="rId8"/>
              </a:rPr>
              <a:t>inflammatory response</a:t>
            </a:r>
            <a:r>
              <a:rPr lang="en-US">
                <a:latin typeface="Times" charset="0"/>
                <a:ea typeface="ＭＳ Ｐゴシック" charset="0"/>
                <a:cs typeface="ＭＳ Ｐゴシック" charset="0"/>
              </a:rPr>
              <a:t>. The resulting inflammation is similar to what happens in your skin when you get a pimple. </a:t>
            </a:r>
          </a:p>
          <a:p>
            <a:pPr eaLnBrk="1" hangingPunct="1"/>
            <a:r>
              <a:rPr lang="en-US">
                <a:latin typeface="Times" charset="0"/>
                <a:ea typeface="ＭＳ Ｐゴシック" charset="0"/>
                <a:cs typeface="ＭＳ Ｐゴシック" charset="0"/>
              </a:rPr>
              <a:t>During the inflammation, the myelin gets stripped from the axons in a process known as </a:t>
            </a:r>
            <a:r>
              <a:rPr lang="en-US">
                <a:latin typeface="Times" charset="0"/>
                <a:ea typeface="ＭＳ Ｐゴシック" charset="0"/>
                <a:cs typeface="ＭＳ Ｐゴシック" charset="0"/>
                <a:hlinkClick r:id="rId9"/>
              </a:rPr>
              <a:t>demyelination</a:t>
            </a:r>
            <a:r>
              <a:rPr lang="en-US">
                <a:latin typeface="Times" charset="0"/>
                <a:ea typeface="ＭＳ Ｐゴシック" charset="0"/>
                <a:cs typeface="ＭＳ Ｐゴシック" charset="0"/>
              </a:rPr>
              <a:t>. The effect of this bears many parallels to the rubber insulation on wire perishing - some or all of the electricity in the wire will short out and the efficient conductivity of the wire will be reduced. When the myelin sheath is damaged, the transmission of nerve impulses is slowed, stopped, or can jump across into other demyelinated axons. </a:t>
            </a:r>
          </a:p>
          <a:p>
            <a:pPr eaLnBrk="1" hangingPunct="1"/>
            <a:r>
              <a:rPr lang="en-US">
                <a:latin typeface="Times" charset="0"/>
                <a:ea typeface="ＭＳ Ｐゴシック" charset="0"/>
                <a:cs typeface="ＭＳ Ｐゴシック" charset="0"/>
              </a:rPr>
              <a:t>*At the end of an axon, the</a:t>
            </a:r>
            <a:r>
              <a:rPr lang="en-US" i="1">
                <a:latin typeface="Times" charset="0"/>
                <a:ea typeface="ＭＳ Ｐゴシック" charset="0"/>
                <a:cs typeface="ＭＳ Ｐゴシック" charset="0"/>
              </a:rPr>
              <a:t> terminal buttons</a:t>
            </a:r>
            <a:r>
              <a:rPr lang="en-US">
                <a:latin typeface="Times" charset="0"/>
                <a:ea typeface="ＭＳ Ｐゴシック" charset="0"/>
                <a:cs typeface="ＭＳ Ｐゴシック" charset="0"/>
              </a:rPr>
              <a:t> (small bulges that look like what they are called, buttons!) are small knobs that secrete chemical messengers called </a:t>
            </a:r>
            <a:r>
              <a:rPr lang="en-US" i="1">
                <a:latin typeface="Times" charset="0"/>
                <a:ea typeface="ＭＳ Ｐゴシック" charset="0"/>
                <a:cs typeface="ＭＳ Ｐゴシック" charset="0"/>
              </a:rPr>
              <a:t>neurotransmitters</a:t>
            </a:r>
            <a:r>
              <a:rPr lang="en-US">
                <a:latin typeface="Times" charset="0"/>
                <a:ea typeface="ＭＳ Ｐゴシック" charset="0"/>
                <a:cs typeface="ＭＳ Ｐゴシック" charset="0"/>
              </a:rPr>
              <a:t>.  When the signal gets to the end of the axon, it causes these chemical messengers to be released into the </a:t>
            </a:r>
            <a:r>
              <a:rPr lang="en-US" i="1">
                <a:latin typeface="Times" charset="0"/>
                <a:ea typeface="ＭＳ Ｐゴシック" charset="0"/>
                <a:cs typeface="ＭＳ Ｐゴシック" charset="0"/>
              </a:rPr>
              <a:t>synapse</a:t>
            </a:r>
            <a:r>
              <a:rPr lang="en-US">
                <a:latin typeface="Times" charset="0"/>
                <a:ea typeface="ＭＳ Ｐゴシック" charset="0"/>
                <a:cs typeface="ＭＳ Ｐゴシック" charset="0"/>
              </a:rPr>
              <a:t>…the junction of two neurons.  The chemicals flow across the synapse and stimulate the next cell.</a:t>
            </a:r>
            <a:endParaRPr lang="en-US" b="1" i="1">
              <a:latin typeface="Times" charset="0"/>
              <a:ea typeface="ＭＳ Ｐゴシック" charset="0"/>
              <a:cs typeface="ＭＳ Ｐゴシック" charset="0"/>
            </a:endParaRPr>
          </a:p>
          <a:p>
            <a:pPr eaLnBrk="1" hangingPunct="1"/>
            <a:endParaRPr lang="en-US" b="1" i="1">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A2A6E7D-8605-0A48-94E7-1A2CF2543860}" type="slidenum">
              <a:rPr lang="en-US" sz="1200"/>
              <a:pPr/>
              <a:t>5</a:t>
            </a:fld>
            <a:endParaRPr lang="en-US" sz="120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a:latin typeface="Times" charset="0"/>
                <a:ea typeface="ＭＳ Ｐゴシック" charset="0"/>
                <a:cs typeface="ＭＳ Ｐゴシック" charset="0"/>
              </a:rPr>
              <a:t>*When a neuron is </a:t>
            </a:r>
            <a:r>
              <a:rPr lang="en-US" i="1">
                <a:latin typeface="Times" charset="0"/>
                <a:ea typeface="ＭＳ Ｐゴシック" charset="0"/>
                <a:cs typeface="ＭＳ Ｐゴシック" charset="0"/>
              </a:rPr>
              <a:t>stimulated</a:t>
            </a:r>
            <a:r>
              <a:rPr lang="en-US">
                <a:latin typeface="Times" charset="0"/>
                <a:ea typeface="ＭＳ Ｐゴシック" charset="0"/>
                <a:cs typeface="ＭＳ Ｐゴシック" charset="0"/>
              </a:rPr>
              <a:t> (or active), channels in the cell membrane open briefly, allowing the positive ions outside the cell to flow into the electronegative inside…this shift in the electrical charge travels along the axon and is referred to as an </a:t>
            </a:r>
            <a:r>
              <a:rPr lang="en-US" i="1">
                <a:latin typeface="Times" charset="0"/>
                <a:ea typeface="ＭＳ Ｐゴシック" charset="0"/>
                <a:cs typeface="ＭＳ Ｐゴシック" charset="0"/>
              </a:rPr>
              <a:t>action potential</a:t>
            </a:r>
            <a:r>
              <a:rPr lang="en-US">
                <a:latin typeface="Times" charset="0"/>
                <a:ea typeface="ＭＳ Ｐゴシック" charset="0"/>
                <a:cs typeface="ＭＳ Ｐゴシック" charset="0"/>
              </a:rPr>
              <a:t>.</a:t>
            </a:r>
          </a:p>
          <a:p>
            <a:pPr marL="228600" indent="-228600" eaLnBrk="1" hangingPunct="1"/>
            <a:r>
              <a:rPr lang="en-US">
                <a:latin typeface="Times" charset="0"/>
                <a:ea typeface="ＭＳ Ｐゴシック" charset="0"/>
                <a:cs typeface="ＭＳ Ｐゴシック" charset="0"/>
              </a:rPr>
              <a:t>The action potential begins at one spot on the membrane, but spreads to adjacent areas of the membrane, propagating the message along the length of the cell membrane. After passage of the action potential, there is a brief period, the refractory period, during which the membrane cannot be stimulated. This prevents the message from being transmitted backward along the membrane.</a:t>
            </a:r>
            <a:endParaRPr lang="en-US" b="1">
              <a:latin typeface="Times" charset="0"/>
              <a:ea typeface="ＭＳ Ｐゴシック" charset="0"/>
              <a:cs typeface="ＭＳ Ｐゴシック" charset="0"/>
            </a:endParaRPr>
          </a:p>
          <a:p>
            <a:pPr marL="228600" indent="-228600" eaLnBrk="1" hangingPunct="1"/>
            <a:r>
              <a:rPr lang="en-US" b="1">
                <a:latin typeface="Times" charset="0"/>
                <a:ea typeface="ＭＳ Ｐゴシック" charset="0"/>
                <a:cs typeface="ＭＳ Ｐゴシック" charset="0"/>
              </a:rPr>
              <a:t>Steps in an Action Potential p. 65 figure 3.2 for neural impulse</a:t>
            </a:r>
          </a:p>
          <a:p>
            <a:pPr marL="228600" indent="-228600" eaLnBrk="1" hangingPunct="1"/>
            <a:r>
              <a:rPr lang="en-US">
                <a:latin typeface="Times" charset="0"/>
                <a:ea typeface="ＭＳ Ｐゴシック" charset="0"/>
                <a:cs typeface="ＭＳ Ｐゴシック" charset="0"/>
              </a:rPr>
              <a:t>At rest the outside of the membrane is more positive than the inside. </a:t>
            </a:r>
          </a:p>
          <a:p>
            <a:pPr marL="228600" indent="-228600" eaLnBrk="1" hangingPunct="1"/>
            <a:r>
              <a:rPr lang="en-US">
                <a:latin typeface="Times" charset="0"/>
                <a:ea typeface="ＭＳ Ｐゴシック" charset="0"/>
                <a:cs typeface="ＭＳ Ｐゴシック" charset="0"/>
              </a:rPr>
              <a:t>Sodium moves inside the cell causing an action potential, the influx of positive sodium ions makes the inside of the membrane more positive than the outside. </a:t>
            </a:r>
          </a:p>
          <a:p>
            <a:pPr marL="228600" indent="-228600" eaLnBrk="1" hangingPunct="1"/>
            <a:r>
              <a:rPr lang="en-US">
                <a:latin typeface="Times" charset="0"/>
                <a:ea typeface="ＭＳ Ｐゴシック" charset="0"/>
                <a:cs typeface="ＭＳ Ｐゴシック" charset="0"/>
              </a:rPr>
              <a:t>Potassium ions flow out of the cell, restoring  the resting  potential net charges. </a:t>
            </a:r>
          </a:p>
          <a:p>
            <a:pPr marL="228600" indent="-228600" eaLnBrk="1" hangingPunct="1"/>
            <a:r>
              <a:rPr lang="en-US">
                <a:latin typeface="Times" charset="0"/>
                <a:ea typeface="ＭＳ Ｐゴシック" charset="0"/>
                <a:cs typeface="ＭＳ Ｐゴシック" charset="0"/>
              </a:rPr>
              <a:t>Sodium ions are pumped out of the cell and potassium ions are pumped into the cell, restoring the original distribution of ions. </a:t>
            </a:r>
          </a:p>
          <a:p>
            <a:pPr marL="228600" indent="-228600" eaLnBrk="1" hangingPunct="1"/>
            <a:r>
              <a:rPr lang="en-US">
                <a:latin typeface="Times" charset="0"/>
                <a:ea typeface="ＭＳ Ｐゴシック" charset="0"/>
                <a:cs typeface="ＭＳ Ｐゴシック" charset="0"/>
              </a:rPr>
              <a:t>*Either an action potential occurs, or it doesn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Once an action potential is initiated, it goes full force.  The neural impulse goes by the </a:t>
            </a:r>
            <a:r>
              <a:rPr lang="ja-JP" altLang="en-US" i="1">
                <a:latin typeface="Times" charset="0"/>
                <a:ea typeface="ＭＳ Ｐゴシック" charset="0"/>
                <a:cs typeface="ＭＳ Ｐゴシック" charset="0"/>
              </a:rPr>
              <a:t>“</a:t>
            </a:r>
            <a:r>
              <a:rPr lang="en-US" altLang="ja-JP" i="1">
                <a:latin typeface="Times" charset="0"/>
                <a:ea typeface="ＭＳ Ｐゴシック" charset="0"/>
                <a:cs typeface="ＭＳ Ｐゴシック" charset="0"/>
              </a:rPr>
              <a:t>all or nothing</a:t>
            </a:r>
            <a:r>
              <a:rPr lang="ja-JP" altLang="en-US" i="1">
                <a:latin typeface="Times" charset="0"/>
                <a:ea typeface="ＭＳ Ｐゴシック" charset="0"/>
                <a:cs typeface="ＭＳ Ｐゴシック" charset="0"/>
              </a:rPr>
              <a:t>”</a:t>
            </a:r>
            <a:r>
              <a:rPr lang="en-US" altLang="ja-JP" i="1">
                <a:latin typeface="Times" charset="0"/>
                <a:ea typeface="ＭＳ Ｐゴシック" charset="0"/>
                <a:cs typeface="ＭＳ Ｐゴシック" charset="0"/>
              </a:rPr>
              <a:t> </a:t>
            </a:r>
            <a:r>
              <a:rPr lang="en-US" altLang="ja-JP">
                <a:latin typeface="Times" charset="0"/>
                <a:ea typeface="ＭＳ Ｐゴシック" charset="0"/>
                <a:cs typeface="ＭＳ Ｐゴシック" charset="0"/>
              </a:rPr>
              <a:t>law that states this. </a:t>
            </a:r>
            <a:br>
              <a:rPr lang="en-US" altLang="ja-JP">
                <a:latin typeface="Times" charset="0"/>
                <a:ea typeface="ＭＳ Ｐゴシック" charset="0"/>
                <a:cs typeface="ＭＳ Ｐゴシック" charset="0"/>
              </a:rPr>
            </a:br>
            <a:r>
              <a:rPr lang="en-US" altLang="ja-JP" b="1" i="1" u="sng">
                <a:latin typeface="Times" charset="0"/>
                <a:ea typeface="ＭＳ Ｐゴシック" charset="0"/>
                <a:cs typeface="ＭＳ Ｐゴシック" charset="0"/>
              </a:rPr>
              <a:t>Activity 4.2: Reaction Time and Neural Processing – Students as Neurons</a:t>
            </a:r>
            <a:r>
              <a:rPr lang="en-US" altLang="ja-JP" b="1" u="sng">
                <a:latin typeface="Times" charset="0"/>
                <a:ea typeface="ＭＳ Ｐゴシック" charset="0"/>
                <a:cs typeface="ＭＳ Ｐゴシック" charset="0"/>
              </a:rPr>
              <a:t> </a:t>
            </a:r>
          </a:p>
          <a:p>
            <a:pPr marL="228600" indent="-228600"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CB847CD-674D-8645-A413-CEDF6D18C2DB}" type="slidenum">
              <a:rPr lang="en-US" sz="1200"/>
              <a:pPr/>
              <a:t>6</a:t>
            </a:fld>
            <a:endParaRPr lang="en-US" sz="1200"/>
          </a:p>
        </p:txBody>
      </p:sp>
      <p:sp>
        <p:nvSpPr>
          <p:cNvPr id="15362" name="Rectangle 2"/>
          <p:cNvSpPr>
            <a:spLocks noGrp="1" noRot="1" noChangeAspect="1" noChangeArrowheads="1" noTextEdit="1"/>
          </p:cNvSpPr>
          <p:nvPr>
            <p:ph type="sldImg"/>
          </p:nvPr>
        </p:nvSpPr>
        <p:spPr>
          <a:xfrm>
            <a:off x="1143000" y="304800"/>
            <a:ext cx="4572000" cy="3429000"/>
          </a:xfrm>
          <a:ln/>
        </p:spPr>
      </p:sp>
      <p:sp>
        <p:nvSpPr>
          <p:cNvPr id="15363" name="Rectangle 3"/>
          <p:cNvSpPr>
            <a:spLocks noGrp="1" noChangeArrowheads="1"/>
          </p:cNvSpPr>
          <p:nvPr>
            <p:ph type="body" idx="1"/>
          </p:nvPr>
        </p:nvSpPr>
        <p:spPr>
          <a:xfrm>
            <a:off x="685800" y="3733800"/>
            <a:ext cx="5486400" cy="4724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lnSpc>
                <a:spcPct val="80000"/>
              </a:lnSpc>
            </a:pPr>
            <a:r>
              <a:rPr lang="en-US">
                <a:latin typeface="Times" charset="0"/>
                <a:ea typeface="ＭＳ Ｐゴシック" charset="0"/>
                <a:cs typeface="ＭＳ Ｐゴシック" charset="0"/>
              </a:rPr>
              <a:t>In 1921, a scientist in Austria put two living, beating hearts in a fluid bath that kept them beating. He stimulated the vagus nerve of one of the hearts. This is a bundle of neurons that serves the parasympathetic nervous system and causes a reduction in the heart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rate of beating.  A substance was released by the nerve of the first heart and was transported through the fluid to the second heart. The second heart reduced its rate of beating. The substance released from the vagus nerve of the first heart was later identified as </a:t>
            </a:r>
            <a:r>
              <a:rPr lang="en-US" altLang="ja-JP" i="1">
                <a:latin typeface="Times" charset="0"/>
                <a:ea typeface="ＭＳ Ｐゴシック" charset="0"/>
                <a:cs typeface="ＭＳ Ｐゴシック" charset="0"/>
              </a:rPr>
              <a:t>acetylcholine</a:t>
            </a:r>
            <a:r>
              <a:rPr lang="en-US" altLang="ja-JP">
                <a:latin typeface="Times" charset="0"/>
                <a:ea typeface="ＭＳ Ｐゴシック" charset="0"/>
                <a:cs typeface="ＭＳ Ｐゴシック" charset="0"/>
              </a:rPr>
              <a:t>, one of the first neurotransmitters to be identified. Although many other neurotransmitters have now been identified, we continue to think of acetylcholine as one of the most important neurotransmitters.</a:t>
            </a:r>
            <a:endParaRPr lang="en-US" altLang="ja-JP" i="1">
              <a:latin typeface="Times" charset="0"/>
              <a:ea typeface="ＭＳ Ｐゴシック" charset="0"/>
              <a:cs typeface="ＭＳ Ｐゴシック" charset="0"/>
            </a:endParaRPr>
          </a:p>
          <a:p>
            <a:pPr marL="228600" indent="-228600" eaLnBrk="1" hangingPunct="1">
              <a:lnSpc>
                <a:spcPct val="80000"/>
              </a:lnSpc>
            </a:pPr>
            <a:r>
              <a:rPr lang="en-US" i="1">
                <a:latin typeface="Times" charset="0"/>
                <a:ea typeface="ＭＳ Ｐゴシック" charset="0"/>
                <a:cs typeface="ＭＳ Ｐゴシック" charset="0"/>
              </a:rPr>
              <a:t>Curare</a:t>
            </a:r>
            <a:r>
              <a:rPr lang="en-US">
                <a:latin typeface="Times" charset="0"/>
                <a:ea typeface="ＭＳ Ｐゴシック" charset="0"/>
                <a:cs typeface="ＭＳ Ｐゴシック" charset="0"/>
              </a:rPr>
              <a:t> is a poison that was discovered by South American Indians. They put it on tips of the darts they shoot from their blowguns. Curare blocks acetylcholine receptors; paralysis of internal organs results. The victim is unable to breathe, and dies. A substance in the venom of black widow spiders stimulates release of acetylcholine at synapses. Botulism toxin, found in improperly canned foods, blocks release of acetylcholine at the synapses and has a deadly effect. It takes less that one millionth of a gram of this toxin to kill a person. A deficit of acetylcholine is associated with Alzheimer</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disease, which afflicts a high percentage of older adults.</a:t>
            </a:r>
          </a:p>
          <a:p>
            <a:pPr marL="228600" indent="-228600" eaLnBrk="1" hangingPunct="1">
              <a:lnSpc>
                <a:spcPct val="80000"/>
              </a:lnSpc>
            </a:pPr>
            <a:r>
              <a:rPr lang="en-US">
                <a:latin typeface="Times" charset="0"/>
                <a:ea typeface="ＭＳ Ｐゴシック" charset="0"/>
                <a:cs typeface="ＭＳ Ｐゴシック" charset="0"/>
              </a:rPr>
              <a:t>Many neurotransmitters have been identified in the years since 1921, and there is increasing evidence of their importance in human behavior. Psychoactive drugs affect consciousness because of their effects on synaptic transmission. For example, cocaine and the amphetamines prolong the action of certain neurotransmitters and opiates imitate the action of natural neuromodulators called the endorphins. It appears that the neurotransmitters dopamine, norepinephrine, and serotonin are associated with some of the most severe forms of mental illness.</a:t>
            </a:r>
          </a:p>
          <a:p>
            <a:pPr marL="228600" indent="-228600" eaLnBrk="1" hangingPunct="1">
              <a:lnSpc>
                <a:spcPct val="80000"/>
              </a:lnSpc>
            </a:pPr>
            <a:r>
              <a:rPr lang="en-US">
                <a:latin typeface="Times" charset="0"/>
                <a:ea typeface="ＭＳ Ｐゴシック" charset="0"/>
                <a:cs typeface="ＭＳ Ｐゴシック" charset="0"/>
              </a:rPr>
              <a:t>There are probably only a few ounces of these substances in the body, but they may have a profound effect on mood, memory, perception, and behavior. Could intelligence be primarily a matter of having plenty of the right neurotransmitter at the right synapses?</a:t>
            </a:r>
          </a:p>
          <a:p>
            <a:pPr marL="228600" indent="-228600" eaLnBrk="1" hangingPunct="1">
              <a:lnSpc>
                <a:spcPct val="80000"/>
              </a:lnSpc>
            </a:pPr>
            <a:r>
              <a:rPr lang="en-US" i="1">
                <a:latin typeface="Times" charset="0"/>
                <a:ea typeface="ＭＳ Ｐゴシック" charset="0"/>
                <a:cs typeface="ＭＳ Ｐゴシック" charset="0"/>
              </a:rPr>
              <a:t>Acetylcholine ACh</a:t>
            </a:r>
            <a:endParaRPr lang="en-US">
              <a:latin typeface="Times" charset="0"/>
              <a:ea typeface="ＭＳ Ｐゴシック" charset="0"/>
              <a:cs typeface="ＭＳ Ｐゴシック" charset="0"/>
            </a:endParaRPr>
          </a:p>
          <a:p>
            <a:pPr marL="228600" indent="-228600" eaLnBrk="1" hangingPunct="1">
              <a:lnSpc>
                <a:spcPct val="80000"/>
              </a:lnSpc>
            </a:pPr>
            <a:r>
              <a:rPr lang="en-US">
                <a:latin typeface="Times" charset="0"/>
                <a:ea typeface="ＭＳ Ｐゴシック" charset="0"/>
                <a:cs typeface="ＭＳ Ｐゴシック" charset="0"/>
              </a:rPr>
              <a:t>	Only neurotransmitter found between motor neuron and voluntary muscles. It is responsible for every move you make (as the info has to be released to your muscles by the motor neurons) Contributes to the regulation of attention, arousal, and memory. Alzheimer</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patients have decreased levels of ACh. </a:t>
            </a:r>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94264E5-0AC4-694F-8F2B-23CBDEE228D2}" type="slidenum">
              <a:rPr lang="en-US" sz="1200"/>
              <a:pPr/>
              <a:t>7</a:t>
            </a:fld>
            <a:endParaRPr lang="en-US" sz="1200"/>
          </a:p>
        </p:txBody>
      </p:sp>
      <p:sp>
        <p:nvSpPr>
          <p:cNvPr id="17410" name="Rectangle 2"/>
          <p:cNvSpPr>
            <a:spLocks noGrp="1" noRot="1" noChangeAspect="1" noChangeArrowheads="1" noTextEdit="1"/>
          </p:cNvSpPr>
          <p:nvPr>
            <p:ph type="sldImg"/>
          </p:nvPr>
        </p:nvSpPr>
        <p:spPr>
          <a:xfrm>
            <a:off x="1066800" y="0"/>
            <a:ext cx="4572000" cy="3429000"/>
          </a:xfrm>
          <a:ln/>
        </p:spPr>
      </p:sp>
      <p:sp>
        <p:nvSpPr>
          <p:cNvPr id="17411" name="Rectangle 3"/>
          <p:cNvSpPr>
            <a:spLocks noGrp="1" noChangeArrowheads="1"/>
          </p:cNvSpPr>
          <p:nvPr>
            <p:ph type="body" idx="1"/>
          </p:nvPr>
        </p:nvSpPr>
        <p:spPr>
          <a:xfrm>
            <a:off x="685800" y="3429000"/>
            <a:ext cx="5486400" cy="5029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lnSpc>
                <a:spcPct val="80000"/>
              </a:lnSpc>
            </a:pPr>
            <a:r>
              <a:rPr lang="en-US" sz="800">
                <a:latin typeface="Times" charset="0"/>
                <a:ea typeface="ＭＳ Ｐゴシック" charset="0"/>
                <a:cs typeface="ＭＳ Ｐゴシック" charset="0"/>
              </a:rPr>
              <a:t> </a:t>
            </a:r>
            <a:r>
              <a:rPr lang="en-US" i="1">
                <a:latin typeface="Times" charset="0"/>
                <a:ea typeface="ＭＳ Ｐゴシック" charset="0"/>
                <a:cs typeface="ＭＳ Ｐゴシック" charset="0"/>
              </a:rPr>
              <a:t>Monoamines- 3 </a:t>
            </a:r>
            <a:r>
              <a:rPr lang="en-US">
                <a:latin typeface="Times" charset="0"/>
                <a:ea typeface="ＭＳ Ｐゴシック" charset="0"/>
                <a:cs typeface="ＭＳ Ｐゴシック" charset="0"/>
              </a:rPr>
              <a:t> neurotransmitters fit into this group. These neurotransmitters regulate everyday behavior.</a:t>
            </a:r>
          </a:p>
          <a:p>
            <a:pPr marL="228600" indent="-228600" eaLnBrk="1" hangingPunct="1">
              <a:lnSpc>
                <a:spcPct val="80000"/>
              </a:lnSpc>
            </a:pPr>
            <a:r>
              <a:rPr lang="en-US" i="1">
                <a:latin typeface="Times" charset="0"/>
                <a:ea typeface="ＭＳ Ｐゴシック" charset="0"/>
                <a:cs typeface="ＭＳ Ｐゴシック" charset="0"/>
              </a:rPr>
              <a:t>Dopamine (DA) </a:t>
            </a:r>
            <a:r>
              <a:rPr lang="en-US">
                <a:latin typeface="Times" charset="0"/>
                <a:ea typeface="ＭＳ Ｐゴシック" charset="0"/>
                <a:cs typeface="ＭＳ Ｐゴシック" charset="0"/>
              </a:rPr>
              <a:t>Is an inhibitory neurotransmitter that controls voluntary movement. Decreased levels are associated with Parkinson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disease. Overactivity at the DA synapse is associated with Schizophrenia – too many receptor sites (DA antagonistic drugs help schizophrenic patients). Cocaine and amphetamines elevate activity at the DA synapses.</a:t>
            </a:r>
          </a:p>
          <a:p>
            <a:pPr marL="228600" indent="-228600" eaLnBrk="1" hangingPunct="1">
              <a:lnSpc>
                <a:spcPct val="80000"/>
              </a:lnSpc>
            </a:pPr>
            <a:r>
              <a:rPr lang="en-US" i="1">
                <a:latin typeface="Times" charset="0"/>
                <a:ea typeface="ＭＳ Ｐゴシック" charset="0"/>
                <a:cs typeface="ＭＳ Ｐゴシック" charset="0"/>
              </a:rPr>
              <a:t>Smoking research: </a:t>
            </a:r>
            <a:r>
              <a:rPr lang="en-US">
                <a:latin typeface="Times" charset="0"/>
                <a:ea typeface="ＭＳ Ｐゴシック" charset="0"/>
                <a:cs typeface="ＭＳ Ｐゴシック" charset="0"/>
              </a:rPr>
              <a:t>Most people who have tried to quit smoking report that it is at best a hit and miss proposition; a few days off the coffin nails, and the body dearly longs for that wispy blue smoke. Despite claims made by the tobacco industry, the culprit seems to be nicotine, an addictive substance that produces craving and withdrawal. Recent evidence from the Brookhaven National Laboratory suggests that nicotine alone may not be responsible for addiction to smoking. Rather, the action of certain enzymes in the brain may also contribute to the pleasures of cigarettes.</a:t>
            </a:r>
          </a:p>
          <a:p>
            <a:pPr marL="228600" indent="-228600" eaLnBrk="1" hangingPunct="1">
              <a:lnSpc>
                <a:spcPct val="80000"/>
              </a:lnSpc>
            </a:pPr>
            <a:r>
              <a:rPr lang="en-US">
                <a:latin typeface="Times" charset="0"/>
                <a:ea typeface="ＭＳ Ｐゴシック" charset="0"/>
                <a:cs typeface="ＭＳ Ｐゴシック" charset="0"/>
              </a:rPr>
              <a:t>All addictive substances—cocaine, heroin, cigarettes—cause an increase in dopamine (a pleasure-enhancing neurotransmitter). Dr. Joanna Fowler led a research team that studied live images of smokers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and nonsmokers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brains.They found that an enzyme called monoamine oxidase B, or MAO B for short, was 40 percent less active in smokers.MAO B is responsible for breaking down dopamine.Therefore, when MAO B is inhibited, dopamine levels continue to remain high, which in turn allows smoking to remain pleasurable.The trick now is to find the ingredient in tobacco smoke that inhibits MAO B.</a:t>
            </a:r>
          </a:p>
          <a:p>
            <a:pPr marL="228600" indent="-228600" eaLnBrk="1" hangingPunct="1">
              <a:lnSpc>
                <a:spcPct val="80000"/>
              </a:lnSpc>
            </a:pPr>
            <a:r>
              <a:rPr lang="en-US">
                <a:latin typeface="Times" charset="0"/>
                <a:ea typeface="ＭＳ Ｐゴシック" charset="0"/>
                <a:cs typeface="ＭＳ Ｐゴシック" charset="0"/>
              </a:rPr>
              <a:t>Oddly enough, these same findings may account for the fact that smokers are about half as likely as nonsmokers to develop Parkinson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disease, which is characterized by decreased dopamine levels. If smokers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dopamine remains high it may contribute to staving off the onset of Parkinson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Although this observation is hardly a reason to start smoking, it at least suggests that drugs which are effective in treating Parkinson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disease might be adapted for use in treating smoking addiction</a:t>
            </a:r>
          </a:p>
          <a:p>
            <a:pPr marL="228600" indent="-228600" eaLnBrk="1" hangingPunct="1">
              <a:lnSpc>
                <a:spcPct val="80000"/>
              </a:lnSpc>
            </a:pPr>
            <a:r>
              <a:rPr lang="en-US">
                <a:latin typeface="Times" charset="0"/>
                <a:ea typeface="ＭＳ Ｐゴシック" charset="0"/>
                <a:cs typeface="ＭＳ Ｐゴシック" charset="0"/>
              </a:rPr>
              <a:t>**ADHD appears related to 2 neurotransmitters (DA and NE). The impulse and behavior problems found in ADHD appear related to low levels dopamine in the brain. When dopamine levels are normal, we can repress the urge to do or say something in public, gram something interesting on a desk, blurt out our opinion, or touch/poke something that  has just walked within our physical range. Low levels of DA in the brain makes control of impulsive behavior almost impossible in the ADHD child/adult.</a:t>
            </a:r>
          </a:p>
          <a:p>
            <a:pPr marL="228600" indent="-228600" eaLnBrk="1" hangingPunct="1">
              <a:lnSpc>
                <a:spcPct val="80000"/>
              </a:lnSpc>
            </a:pPr>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FC89F9A-F96C-E647-850A-7364F11E0319}" type="slidenum">
              <a:rPr lang="en-US" sz="1200"/>
              <a:pPr/>
              <a:t>8</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sz="1400" i="1">
                <a:latin typeface="Times" charset="0"/>
                <a:ea typeface="ＭＳ Ｐゴシック" charset="0"/>
                <a:cs typeface="ＭＳ Ｐゴシック" charset="0"/>
              </a:rPr>
              <a:t>Norepinephrine (NE)</a:t>
            </a:r>
            <a:r>
              <a:rPr lang="en-US" sz="1400">
                <a:latin typeface="Times" charset="0"/>
                <a:ea typeface="ＭＳ Ｐゴシック" charset="0"/>
                <a:cs typeface="ＭＳ Ｐゴシック" charset="0"/>
              </a:rPr>
              <a:t> Contributes to the modulation of mood and arousal.</a:t>
            </a:r>
          </a:p>
          <a:p>
            <a:pPr eaLnBrk="1" hangingPunct="1">
              <a:lnSpc>
                <a:spcPct val="90000"/>
              </a:lnSpc>
            </a:pPr>
            <a:r>
              <a:rPr lang="en-US" sz="1400">
                <a:latin typeface="Times" charset="0"/>
                <a:ea typeface="ＭＳ Ｐゴシック" charset="0"/>
                <a:cs typeface="ＭＳ Ｐゴシック" charset="0"/>
              </a:rPr>
              <a:t>    Depressed patients have lowered levels of activation at norepinephrine synapse. Cocaine and amphetamines elevate activity at NE synapses.</a:t>
            </a:r>
          </a:p>
          <a:p>
            <a:pPr eaLnBrk="1" hangingPunct="1">
              <a:lnSpc>
                <a:spcPct val="90000"/>
              </a:lnSpc>
            </a:pPr>
            <a:endParaRPr lang="en-US" sz="1400">
              <a:latin typeface="Times" charset="0"/>
              <a:ea typeface="ＭＳ Ｐゴシック" charset="0"/>
              <a:cs typeface="ＭＳ Ｐゴシック" charset="0"/>
            </a:endParaRPr>
          </a:p>
          <a:p>
            <a:pPr eaLnBrk="1" hangingPunct="1">
              <a:lnSpc>
                <a:spcPct val="90000"/>
              </a:lnSpc>
            </a:pPr>
            <a:r>
              <a:rPr lang="en-US" sz="1400">
                <a:latin typeface="Times" charset="0"/>
                <a:ea typeface="ＭＳ Ｐゴシック" charset="0"/>
                <a:cs typeface="ＭＳ Ｐゴシック" charset="0"/>
              </a:rPr>
              <a:t>Inattention and distractibility appear to be related to low levels of NE. ADHD children/adults can</a:t>
            </a:r>
            <a:r>
              <a:rPr lang="ja-JP" altLang="en-US" sz="1400">
                <a:latin typeface="Times" charset="0"/>
                <a:ea typeface="ＭＳ Ｐゴシック" charset="0"/>
                <a:cs typeface="ＭＳ Ｐゴシック" charset="0"/>
              </a:rPr>
              <a:t>’</a:t>
            </a:r>
            <a:r>
              <a:rPr lang="en-US" altLang="ja-JP" sz="1400">
                <a:latin typeface="Times" charset="0"/>
                <a:ea typeface="ＭＳ Ｐゴシック" charset="0"/>
                <a:cs typeface="ＭＳ Ｐゴシック" charset="0"/>
              </a:rPr>
              <a:t>t judge which things in their environment are important and which should be ignored. Low levels of NE also make it very difficult for ADHD children/adults to sustain their focus on as task, plan ahead, and understand such concepts as sequence and time. </a:t>
            </a:r>
          </a:p>
          <a:p>
            <a:pPr eaLnBrk="1" hangingPunct="1">
              <a:lnSpc>
                <a:spcPct val="90000"/>
              </a:lnSpc>
            </a:pPr>
            <a:endParaRPr lang="en-US" sz="1400">
              <a:latin typeface="Times" charset="0"/>
              <a:ea typeface="ＭＳ Ｐゴシック" charset="0"/>
              <a:cs typeface="ＭＳ Ｐゴシック" charset="0"/>
            </a:endParaRPr>
          </a:p>
          <a:p>
            <a:pPr eaLnBrk="1" hangingPunct="1">
              <a:lnSpc>
                <a:spcPct val="90000"/>
              </a:lnSpc>
            </a:pPr>
            <a:r>
              <a:rPr lang="en-US" sz="1400">
                <a:latin typeface="Times" charset="0"/>
                <a:ea typeface="ＭＳ Ｐゴシック" charset="0"/>
                <a:cs typeface="ＭＳ Ｐゴシック" charset="0"/>
              </a:rPr>
              <a:t>Neurotransmitters are used by the brain to stimulate or repress stimulation in brain cells. To pay proper attention, the brain must be adequately stimulated. To have proper control of our impulses, areas of the brain must be adequately controlled, repressed, slowed down. In ADHD children, both systems of stimulation and repression are not working correctly. Some studies suggest that ADHD children/adults may have only 10-25% of these 2 neurotransmitters found in the normal brain. </a:t>
            </a:r>
          </a:p>
          <a:p>
            <a:pPr eaLnBrk="1" hangingPunct="1">
              <a:lnSpc>
                <a:spcPct val="90000"/>
              </a:lnSpc>
            </a:pPr>
            <a:r>
              <a:rPr lang="en-US" sz="1400">
                <a:latin typeface="Times" charset="0"/>
                <a:ea typeface="ＭＳ Ｐゴシック" charset="0"/>
                <a:cs typeface="ＭＳ Ｐゴシック" charset="0"/>
              </a:rPr>
              <a:t>    </a:t>
            </a:r>
          </a:p>
          <a:p>
            <a:pPr eaLnBrk="1" hangingPunct="1">
              <a:lnSpc>
                <a:spcPct val="90000"/>
              </a:lnSpc>
            </a:pPr>
            <a:endParaRPr lang="en-US" sz="90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2214893-A9A5-9A48-A559-6FB7DDB49864}" type="slidenum">
              <a:rPr lang="en-US" sz="1200"/>
              <a:pPr/>
              <a:t>9</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i="1">
                <a:latin typeface="Times" charset="0"/>
                <a:ea typeface="ＭＳ Ｐゴシック" charset="0"/>
                <a:cs typeface="ＭＳ Ｐゴシック" charset="0"/>
              </a:rPr>
              <a:t>Serotonin </a:t>
            </a:r>
            <a:endParaRPr lang="en-US">
              <a:latin typeface="Times" charset="0"/>
              <a:ea typeface="ＭＳ Ｐゴシック" charset="0"/>
              <a:cs typeface="ＭＳ Ｐゴシック" charset="0"/>
            </a:endParaRPr>
          </a:p>
          <a:p>
            <a:pPr marL="228600" indent="-228600" eaLnBrk="1" hangingPunct="1"/>
            <a:r>
              <a:rPr lang="en-US">
                <a:latin typeface="Times" charset="0"/>
                <a:ea typeface="ＭＳ Ｐゴシック" charset="0"/>
                <a:cs typeface="ＭＳ Ｐゴシック" charset="0"/>
              </a:rPr>
              <a:t>      Involved in the regulation of sleep and wakefulness. Activity of these neurons are highest when animals are awake. Depressed patients have lowered levels of serotonin. Prozac is a serotonin reuptake inhibitor. Serotonin also affects OCD. Sunlight affects serotonin levels as well, which is why it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recommended to get some sunlight (at least 15 minutes everyday) to help in the elevation of mood. </a:t>
            </a:r>
          </a:p>
          <a:p>
            <a:pPr marL="228600" indent="-228600" eaLnBrk="1" hangingPunct="1"/>
            <a:r>
              <a:rPr lang="en-US" i="1">
                <a:latin typeface="Times" charset="0"/>
                <a:ea typeface="ＭＳ Ｐゴシック" charset="0"/>
                <a:cs typeface="ＭＳ Ｐゴシック" charset="0"/>
              </a:rPr>
              <a:t>GABA (gamma-aminobutric acid)</a:t>
            </a:r>
            <a:endParaRPr lang="en-US">
              <a:latin typeface="Times" charset="0"/>
              <a:ea typeface="ＭＳ Ｐゴシック" charset="0"/>
              <a:cs typeface="ＭＳ Ｐゴシック" charset="0"/>
            </a:endParaRPr>
          </a:p>
          <a:p>
            <a:pPr marL="228600" indent="-228600" eaLnBrk="1" hangingPunct="1"/>
            <a:r>
              <a:rPr lang="en-US">
                <a:latin typeface="Times" charset="0"/>
                <a:ea typeface="ＭＳ Ｐゴシック" charset="0"/>
                <a:cs typeface="ＭＳ Ｐゴシック" charset="0"/>
              </a:rPr>
              <a:t>    Unique in that they only produce inhibitory PSPs (postsynaptic potentials). GABA inhibits anxiety. Low levels of GABA are associated with anxiety disorder, so antianxiety drugs increase the amount of GABA you have. </a:t>
            </a:r>
          </a:p>
          <a:p>
            <a:pPr marL="228600" indent="-228600" eaLnBrk="1" hangingPunct="1"/>
            <a:r>
              <a:rPr lang="en-US" i="1">
                <a:latin typeface="Times" charset="0"/>
                <a:ea typeface="ＭＳ Ｐゴシック" charset="0"/>
                <a:cs typeface="ＭＳ Ｐゴシック" charset="0"/>
              </a:rPr>
              <a:t>Endorphins (came from the term endogenous morphines)</a:t>
            </a:r>
            <a:endParaRPr lang="en-US">
              <a:latin typeface="Times" charset="0"/>
              <a:ea typeface="ＭＳ Ｐゴシック" charset="0"/>
              <a:cs typeface="ＭＳ Ｐゴシック" charset="0"/>
            </a:endParaRPr>
          </a:p>
          <a:p>
            <a:pPr marL="228600" indent="-228600" eaLnBrk="1" hangingPunct="1"/>
            <a:r>
              <a:rPr lang="en-US">
                <a:latin typeface="Times" charset="0"/>
                <a:ea typeface="ＭＳ Ｐゴシック" charset="0"/>
                <a:cs typeface="ＭＳ Ｐゴシック" charset="0"/>
              </a:rPr>
              <a:t>     Entire family of internally produced chemicals that resemble opiates in structure and effects…pain relief and euphoria.   Endorphins can be released during long distance running, sex, eating of candy, smiling, or due to a placebo effect.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userDrawn="1"/>
          </p:nvGrpSpPr>
          <p:grpSpPr bwMode="auto">
            <a:xfrm flipH="1">
              <a:off x="-2" y="1562"/>
              <a:ext cx="5763" cy="642"/>
              <a:chOff x="-3" y="1562"/>
              <a:chExt cx="5763" cy="642"/>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5745 h 720"/>
                  <a:gd name="T4" fmla="*/ 624 w 1000"/>
                  <a:gd name="T5" fmla="*/ 5745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7"/>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62 h 272"/>
                  <a:gd name="T4" fmla="*/ 240 w 624"/>
                  <a:gd name="T5" fmla="*/ 319 h 272"/>
                  <a:gd name="T6" fmla="*/ 624 w 624"/>
                  <a:gd name="T7" fmla="*/ 3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31"/>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07" y="1665"/>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52"/>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52 h 317"/>
                  <a:gd name="T4" fmla="*/ 624 w 624"/>
                  <a:gd name="T5" fmla="*/ 2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3" y="1669"/>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62 h 317"/>
                  <a:gd name="T4" fmla="*/ 624 w 624"/>
                  <a:gd name="T5" fmla="*/ 3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79" y="1751"/>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79" y="1695"/>
                <a:ext cx="624" cy="361"/>
              </a:xfrm>
              <a:custGeom>
                <a:avLst/>
                <a:gdLst>
                  <a:gd name="T0" fmla="*/ 0 w 624"/>
                  <a:gd name="T1" fmla="*/ 0 h 272"/>
                  <a:gd name="T2" fmla="*/ 0 w 624"/>
                  <a:gd name="T3" fmla="*/ 361 h 272"/>
                  <a:gd name="T4" fmla="*/ 240 w 624"/>
                  <a:gd name="T5" fmla="*/ 319 h 272"/>
                  <a:gd name="T6" fmla="*/ 624 w 624"/>
                  <a:gd name="T7" fmla="*/ 36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5400000" scaled="1"/>
            </a:gradFill>
            <a:ln w="9525" cap="flat">
              <a:noFill/>
              <a:prstDash val="solid"/>
              <a:miter lim="800000"/>
              <a:headEnd type="none" w="med" len="med"/>
              <a:tailEnd type="none" w="med" len="med"/>
            </a:ln>
            <a:effectLst/>
          </p:spPr>
          <p:txBody>
            <a:bodyPr wrap="none" anchor="ctr"/>
            <a:lstStyle/>
            <a:p>
              <a:pPr>
                <a:defRPr/>
              </a:pPr>
              <a:endParaRPr lang="en-US">
                <a:latin typeface="Times" pitchFamily="-110" charset="0"/>
                <a:ea typeface="+mn-ea"/>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5400000" scaled="1"/>
            </a:gradFill>
            <a:ln w="9525" cap="flat">
              <a:noFill/>
              <a:prstDash val="solid"/>
              <a:miter lim="800000"/>
              <a:headEnd/>
              <a:tailEnd/>
            </a:ln>
            <a:effectLst/>
          </p:spPr>
          <p:txBody>
            <a:bodyPr wrap="none" anchor="ctr"/>
            <a:lstStyle/>
            <a:p>
              <a:pPr>
                <a:defRPr/>
              </a:pPr>
              <a:endParaRPr lang="en-US">
                <a:latin typeface="Times" pitchFamily="-110" charset="0"/>
                <a:ea typeface="+mn-ea"/>
                <a:cs typeface="+mn-cs"/>
              </a:endParaRPr>
            </a:p>
          </p:txBody>
        </p:sp>
      </p:grpSp>
      <p:grpSp>
        <p:nvGrpSpPr>
          <p:cNvPr id="27" name="Group 30"/>
          <p:cNvGrpSpPr>
            <a:grpSpLocks/>
          </p:cNvGrpSpPr>
          <p:nvPr/>
        </p:nvGrpSpPr>
        <p:grpSpPr bwMode="auto">
          <a:xfrm>
            <a:off x="0" y="0"/>
            <a:ext cx="1066800" cy="6858000"/>
            <a:chOff x="0" y="-3"/>
            <a:chExt cx="672" cy="4320"/>
          </a:xfrm>
        </p:grpSpPr>
        <p:grpSp>
          <p:nvGrpSpPr>
            <p:cNvPr id="28" name="Group 31"/>
            <p:cNvGrpSpPr>
              <a:grpSpLocks/>
            </p:cNvGrpSpPr>
            <p:nvPr/>
          </p:nvGrpSpPr>
          <p:grpSpPr bwMode="auto">
            <a:xfrm rot="16200000" flipH="1">
              <a:off x="-1841" y="1836"/>
              <a:ext cx="4330" cy="652"/>
              <a:chOff x="-15" y="1551"/>
              <a:chExt cx="5777" cy="652"/>
            </a:xfrm>
          </p:grpSpPr>
          <p:sp>
            <p:nvSpPr>
              <p:cNvPr id="31" name="Freeform 32"/>
              <p:cNvSpPr>
                <a:spLocks/>
              </p:cNvSpPr>
              <p:nvPr/>
            </p:nvSpPr>
            <p:spPr bwMode="ltGray">
              <a:xfrm rot="-5400000">
                <a:off x="2543" y="-994"/>
                <a:ext cx="624" cy="5746"/>
              </a:xfrm>
              <a:custGeom>
                <a:avLst/>
                <a:gdLst>
                  <a:gd name="T0" fmla="*/ 0 w 1000"/>
                  <a:gd name="T1" fmla="*/ 0 h 720"/>
                  <a:gd name="T2" fmla="*/ 0 w 1000"/>
                  <a:gd name="T3" fmla="*/ 5746 h 720"/>
                  <a:gd name="T4" fmla="*/ 624 w 1000"/>
                  <a:gd name="T5" fmla="*/ 5746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2" name="Freeform 33"/>
              <p:cNvSpPr>
                <a:spLocks/>
              </p:cNvSpPr>
              <p:nvPr/>
            </p:nvSpPr>
            <p:spPr bwMode="ltGray">
              <a:xfrm rot="-5400000">
                <a:off x="1313" y="1672"/>
                <a:ext cx="624" cy="419"/>
              </a:xfrm>
              <a:custGeom>
                <a:avLst/>
                <a:gdLst>
                  <a:gd name="T0" fmla="*/ 0 w 624"/>
                  <a:gd name="T1" fmla="*/ 0 h 317"/>
                  <a:gd name="T2" fmla="*/ 0 w 624"/>
                  <a:gd name="T3" fmla="*/ 360 h 317"/>
                  <a:gd name="T4" fmla="*/ 624 w 624"/>
                  <a:gd name="T5" fmla="*/ 3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3" name="Freeform 34"/>
              <p:cNvSpPr>
                <a:spLocks/>
              </p:cNvSpPr>
              <p:nvPr/>
            </p:nvSpPr>
            <p:spPr bwMode="ltGray">
              <a:xfrm rot="-5400000">
                <a:off x="967" y="1671"/>
                <a:ext cx="624" cy="424"/>
              </a:xfrm>
              <a:custGeom>
                <a:avLst/>
                <a:gdLst>
                  <a:gd name="T0" fmla="*/ 0 w 624"/>
                  <a:gd name="T1" fmla="*/ 0 h 317"/>
                  <a:gd name="T2" fmla="*/ 0 w 624"/>
                  <a:gd name="T3" fmla="*/ 364 h 317"/>
                  <a:gd name="T4" fmla="*/ 624 w 624"/>
                  <a:gd name="T5" fmla="*/ 36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 name="Freeform 35"/>
              <p:cNvSpPr>
                <a:spLocks/>
              </p:cNvSpPr>
              <p:nvPr/>
            </p:nvSpPr>
            <p:spPr bwMode="ltGray">
              <a:xfrm rot="-5400000">
                <a:off x="-73" y="1756"/>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5" name="Freeform 36"/>
              <p:cNvSpPr>
                <a:spLocks/>
              </p:cNvSpPr>
              <p:nvPr/>
            </p:nvSpPr>
            <p:spPr bwMode="ltGray">
              <a:xfrm rot="-5400000">
                <a:off x="649" y="1732"/>
                <a:ext cx="624" cy="292"/>
              </a:xfrm>
              <a:custGeom>
                <a:avLst/>
                <a:gdLst>
                  <a:gd name="T0" fmla="*/ 0 w 624"/>
                  <a:gd name="T1" fmla="*/ 0 h 317"/>
                  <a:gd name="T2" fmla="*/ 0 w 624"/>
                  <a:gd name="T3" fmla="*/ 251 h 317"/>
                  <a:gd name="T4" fmla="*/ 624 w 624"/>
                  <a:gd name="T5" fmla="*/ 25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6" name="Freeform 37"/>
              <p:cNvSpPr>
                <a:spLocks/>
              </p:cNvSpPr>
              <p:nvPr/>
            </p:nvSpPr>
            <p:spPr bwMode="ltGray">
              <a:xfrm rot="-5400000">
                <a:off x="433" y="1702"/>
                <a:ext cx="624" cy="363"/>
              </a:xfrm>
              <a:custGeom>
                <a:avLst/>
                <a:gdLst>
                  <a:gd name="T0" fmla="*/ 0 w 624"/>
                  <a:gd name="T1" fmla="*/ 0 h 272"/>
                  <a:gd name="T2" fmla="*/ 0 w 624"/>
                  <a:gd name="T3" fmla="*/ 363 h 272"/>
                  <a:gd name="T4" fmla="*/ 240 w 624"/>
                  <a:gd name="T5" fmla="*/ 320 h 272"/>
                  <a:gd name="T6" fmla="*/ 624 w 624"/>
                  <a:gd name="T7" fmla="*/ 36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7" name="Freeform 38"/>
              <p:cNvSpPr>
                <a:spLocks/>
              </p:cNvSpPr>
              <p:nvPr/>
            </p:nvSpPr>
            <p:spPr bwMode="ltGray">
              <a:xfrm rot="-5400000">
                <a:off x="147" y="1730"/>
                <a:ext cx="632" cy="315"/>
              </a:xfrm>
              <a:custGeom>
                <a:avLst/>
                <a:gdLst>
                  <a:gd name="T0" fmla="*/ 8 w 632"/>
                  <a:gd name="T1" fmla="*/ 39 h 362"/>
                  <a:gd name="T2" fmla="*/ 8 w 632"/>
                  <a:gd name="T3" fmla="*/ 276 h 362"/>
                  <a:gd name="T4" fmla="*/ 248 w 632"/>
                  <a:gd name="T5" fmla="*/ 276 h 362"/>
                  <a:gd name="T6" fmla="*/ 632 w 632"/>
                  <a:gd name="T7" fmla="*/ 276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8" name="Freeform 39"/>
              <p:cNvSpPr>
                <a:spLocks/>
              </p:cNvSpPr>
              <p:nvPr/>
            </p:nvSpPr>
            <p:spPr bwMode="ltGray">
              <a:xfrm rot="-5400000">
                <a:off x="3197" y="1652"/>
                <a:ext cx="624" cy="419"/>
              </a:xfrm>
              <a:custGeom>
                <a:avLst/>
                <a:gdLst>
                  <a:gd name="T0" fmla="*/ 0 w 624"/>
                  <a:gd name="T1" fmla="*/ 0 h 317"/>
                  <a:gd name="T2" fmla="*/ 0 w 624"/>
                  <a:gd name="T3" fmla="*/ 360 h 317"/>
                  <a:gd name="T4" fmla="*/ 624 w 624"/>
                  <a:gd name="T5" fmla="*/ 3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9" name="Freeform 40"/>
              <p:cNvSpPr>
                <a:spLocks/>
              </p:cNvSpPr>
              <p:nvPr/>
            </p:nvSpPr>
            <p:spPr bwMode="ltGray">
              <a:xfrm rot="-5400000">
                <a:off x="2864" y="1659"/>
                <a:ext cx="624" cy="423"/>
              </a:xfrm>
              <a:custGeom>
                <a:avLst/>
                <a:gdLst>
                  <a:gd name="T0" fmla="*/ 0 w 624"/>
                  <a:gd name="T1" fmla="*/ 0 h 317"/>
                  <a:gd name="T2" fmla="*/ 0 w 624"/>
                  <a:gd name="T3" fmla="*/ 363 h 317"/>
                  <a:gd name="T4" fmla="*/ 624 w 624"/>
                  <a:gd name="T5" fmla="*/ 36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0" name="Freeform 41"/>
              <p:cNvSpPr>
                <a:spLocks/>
              </p:cNvSpPr>
              <p:nvPr/>
            </p:nvSpPr>
            <p:spPr bwMode="ltGray">
              <a:xfrm rot="-5400000">
                <a:off x="1821" y="1746"/>
                <a:ext cx="624" cy="256"/>
              </a:xfrm>
              <a:custGeom>
                <a:avLst/>
                <a:gdLst>
                  <a:gd name="T0" fmla="*/ 0 w 624"/>
                  <a:gd name="T1" fmla="*/ 37 h 370"/>
                  <a:gd name="T2" fmla="*/ 0 w 624"/>
                  <a:gd name="T3" fmla="*/ 225 h 370"/>
                  <a:gd name="T4" fmla="*/ 624 w 624"/>
                  <a:gd name="T5" fmla="*/ 225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 name="Freeform 42"/>
              <p:cNvSpPr>
                <a:spLocks/>
              </p:cNvSpPr>
              <p:nvPr/>
            </p:nvSpPr>
            <p:spPr bwMode="ltGray">
              <a:xfrm rot="-5400000">
                <a:off x="2538" y="1721"/>
                <a:ext cx="624" cy="292"/>
              </a:xfrm>
              <a:custGeom>
                <a:avLst/>
                <a:gdLst>
                  <a:gd name="T0" fmla="*/ 0 w 624"/>
                  <a:gd name="T1" fmla="*/ 0 h 317"/>
                  <a:gd name="T2" fmla="*/ 0 w 624"/>
                  <a:gd name="T3" fmla="*/ 251 h 317"/>
                  <a:gd name="T4" fmla="*/ 624 w 624"/>
                  <a:gd name="T5" fmla="*/ 25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2" name="Freeform 43"/>
              <p:cNvSpPr>
                <a:spLocks/>
              </p:cNvSpPr>
              <p:nvPr/>
            </p:nvSpPr>
            <p:spPr bwMode="ltGray">
              <a:xfrm rot="-5400000">
                <a:off x="2323" y="1693"/>
                <a:ext cx="624" cy="360"/>
              </a:xfrm>
              <a:custGeom>
                <a:avLst/>
                <a:gdLst>
                  <a:gd name="T0" fmla="*/ 0 w 624"/>
                  <a:gd name="T1" fmla="*/ 0 h 272"/>
                  <a:gd name="T2" fmla="*/ 0 w 624"/>
                  <a:gd name="T3" fmla="*/ 360 h 272"/>
                  <a:gd name="T4" fmla="*/ 240 w 624"/>
                  <a:gd name="T5" fmla="*/ 318 h 272"/>
                  <a:gd name="T6" fmla="*/ 624 w 624"/>
                  <a:gd name="T7" fmla="*/ 36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3" name="Freeform 44"/>
              <p:cNvSpPr>
                <a:spLocks/>
              </p:cNvSpPr>
              <p:nvPr/>
            </p:nvSpPr>
            <p:spPr bwMode="ltGray">
              <a:xfrm rot="-5400000">
                <a:off x="2028" y="1719"/>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4" name="Freeform 45"/>
              <p:cNvSpPr>
                <a:spLocks/>
              </p:cNvSpPr>
              <p:nvPr/>
            </p:nvSpPr>
            <p:spPr bwMode="ltGray">
              <a:xfrm rot="-5400000">
                <a:off x="4068" y="1656"/>
                <a:ext cx="624" cy="424"/>
              </a:xfrm>
              <a:custGeom>
                <a:avLst/>
                <a:gdLst>
                  <a:gd name="T0" fmla="*/ 0 w 624"/>
                  <a:gd name="T1" fmla="*/ 0 h 317"/>
                  <a:gd name="T2" fmla="*/ 0 w 624"/>
                  <a:gd name="T3" fmla="*/ 364 h 317"/>
                  <a:gd name="T4" fmla="*/ 624 w 624"/>
                  <a:gd name="T5" fmla="*/ 36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5" name="Freeform 46"/>
              <p:cNvSpPr>
                <a:spLocks/>
              </p:cNvSpPr>
              <p:nvPr/>
            </p:nvSpPr>
            <p:spPr bwMode="ltGray">
              <a:xfrm rot="-5400000">
                <a:off x="3725" y="1656"/>
                <a:ext cx="624" cy="424"/>
              </a:xfrm>
              <a:custGeom>
                <a:avLst/>
                <a:gdLst>
                  <a:gd name="T0" fmla="*/ 0 w 624"/>
                  <a:gd name="T1" fmla="*/ 0 h 317"/>
                  <a:gd name="T2" fmla="*/ 0 w 624"/>
                  <a:gd name="T3" fmla="*/ 364 h 317"/>
                  <a:gd name="T4" fmla="*/ 624 w 624"/>
                  <a:gd name="T5" fmla="*/ 36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6" name="Freeform 47"/>
              <p:cNvSpPr>
                <a:spLocks/>
              </p:cNvSpPr>
              <p:nvPr/>
            </p:nvSpPr>
            <p:spPr bwMode="ltGray">
              <a:xfrm rot="-5400000">
                <a:off x="4572" y="1735"/>
                <a:ext cx="624" cy="256"/>
              </a:xfrm>
              <a:custGeom>
                <a:avLst/>
                <a:gdLst>
                  <a:gd name="T0" fmla="*/ 0 w 624"/>
                  <a:gd name="T1" fmla="*/ 37 h 370"/>
                  <a:gd name="T2" fmla="*/ 0 w 624"/>
                  <a:gd name="T3" fmla="*/ 225 h 370"/>
                  <a:gd name="T4" fmla="*/ 624 w 624"/>
                  <a:gd name="T5" fmla="*/ 225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7" name="Freeform 48"/>
              <p:cNvSpPr>
                <a:spLocks/>
              </p:cNvSpPr>
              <p:nvPr/>
            </p:nvSpPr>
            <p:spPr bwMode="ltGray">
              <a:xfrm>
                <a:off x="5471" y="1556"/>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8" name="Freeform 49"/>
              <p:cNvSpPr>
                <a:spLocks/>
              </p:cNvSpPr>
              <p:nvPr/>
            </p:nvSpPr>
            <p:spPr bwMode="ltGray">
              <a:xfrm rot="-5400000">
                <a:off x="5070" y="1682"/>
                <a:ext cx="624" cy="363"/>
              </a:xfrm>
              <a:custGeom>
                <a:avLst/>
                <a:gdLst>
                  <a:gd name="T0" fmla="*/ 0 w 624"/>
                  <a:gd name="T1" fmla="*/ 0 h 272"/>
                  <a:gd name="T2" fmla="*/ 0 w 624"/>
                  <a:gd name="T3" fmla="*/ 363 h 272"/>
                  <a:gd name="T4" fmla="*/ 240 w 624"/>
                  <a:gd name="T5" fmla="*/ 320 h 272"/>
                  <a:gd name="T6" fmla="*/ 624 w 624"/>
                  <a:gd name="T7" fmla="*/ 36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9" name="Freeform 50"/>
              <p:cNvSpPr>
                <a:spLocks/>
              </p:cNvSpPr>
              <p:nvPr/>
            </p:nvSpPr>
            <p:spPr bwMode="ltGray">
              <a:xfrm rot="-5400000">
                <a:off x="4782" y="1707"/>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9" name="Freeform 28"/>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0" scaled="1"/>
            </a:gradFill>
            <a:ln w="9525" cap="flat">
              <a:noFill/>
              <a:prstDash val="solid"/>
              <a:miter lim="800000"/>
              <a:headEnd type="none" w="med" len="med"/>
              <a:tailEnd type="none" w="med" len="med"/>
            </a:ln>
            <a:effectLst/>
          </p:spPr>
          <p:txBody>
            <a:bodyPr wrap="none" anchor="ctr"/>
            <a:lstStyle/>
            <a:p>
              <a:pPr>
                <a:defRPr/>
              </a:pPr>
              <a:endParaRPr lang="en-US">
                <a:latin typeface="Times" pitchFamily="-110" charset="0"/>
                <a:ea typeface="+mn-ea"/>
                <a:cs typeface="+mn-cs"/>
              </a:endParaRPr>
            </a:p>
          </p:txBody>
        </p:sp>
        <p:sp>
          <p:nvSpPr>
            <p:cNvPr id="30" name="Freeform 29"/>
            <p:cNvSpPr>
              <a:spLocks/>
            </p:cNvSpPr>
            <p:nvPr/>
          </p:nvSpPr>
          <p:spPr bwMode="ltGray">
            <a:xfrm rot="16200000" flipH="1">
              <a:off x="-1582"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a:latin typeface="Times" pitchFamily="-110" charset="0"/>
                <a:ea typeface="+mn-ea"/>
                <a:cs typeface="+mn-cs"/>
              </a:endParaRPr>
            </a:p>
          </p:txBody>
        </p:sp>
      </p:grpSp>
      <p:sp>
        <p:nvSpPr>
          <p:cNvPr id="50" name="Rectangle 53"/>
          <p:cNvSpPr>
            <a:spLocks noChangeArrowheads="1"/>
          </p:cNvSpPr>
          <p:nvPr/>
        </p:nvSpPr>
        <p:spPr bwMode="auto">
          <a:xfrm>
            <a:off x="7391400" y="6481763"/>
            <a:ext cx="228600" cy="228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54"/>
          <p:cNvSpPr>
            <a:spLocks noChangeArrowheads="1"/>
          </p:cNvSpPr>
          <p:nvPr/>
        </p:nvSpPr>
        <p:spPr bwMode="auto">
          <a:xfrm>
            <a:off x="7620000" y="6481763"/>
            <a:ext cx="228600" cy="2286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55"/>
          <p:cNvSpPr>
            <a:spLocks noChangeArrowheads="1"/>
          </p:cNvSpPr>
          <p:nvPr/>
        </p:nvSpPr>
        <p:spPr bwMode="auto">
          <a:xfrm>
            <a:off x="7848600" y="6481763"/>
            <a:ext cx="228600" cy="2286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56"/>
          <p:cNvSpPr>
            <a:spLocks noChangeArrowheads="1"/>
          </p:cNvSpPr>
          <p:nvPr/>
        </p:nvSpPr>
        <p:spPr bwMode="auto">
          <a:xfrm>
            <a:off x="8077200" y="6481763"/>
            <a:ext cx="228600" cy="2286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7"/>
          <p:cNvSpPr>
            <a:spLocks noChangeArrowheads="1"/>
          </p:cNvSpPr>
          <p:nvPr/>
        </p:nvSpPr>
        <p:spPr bwMode="auto">
          <a:xfrm>
            <a:off x="8305800" y="6481763"/>
            <a:ext cx="228600" cy="2286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8"/>
          <p:cNvSpPr>
            <a:spLocks noChangeArrowheads="1"/>
          </p:cNvSpPr>
          <p:nvPr/>
        </p:nvSpPr>
        <p:spPr bwMode="auto">
          <a:xfrm>
            <a:off x="8534400" y="6481763"/>
            <a:ext cx="228600" cy="228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Text Box 59">
            <a:hlinkClick r:id="" action="ppaction://hlinkshowjump?jump=endshow"/>
          </p:cNvPr>
          <p:cNvSpPr txBox="1">
            <a:spLocks noChangeArrowheads="1"/>
          </p:cNvSpPr>
          <p:nvPr/>
        </p:nvSpPr>
        <p:spPr bwMode="auto">
          <a:xfrm>
            <a:off x="7312025" y="6188075"/>
            <a:ext cx="15827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400">
                <a:solidFill>
                  <a:schemeClr val="tx2"/>
                </a:solidFill>
                <a:latin typeface="Arial" charset="0"/>
              </a:rPr>
              <a:t>Table of Contents</a:t>
            </a:r>
          </a:p>
        </p:txBody>
      </p:sp>
      <p:sp>
        <p:nvSpPr>
          <p:cNvPr id="57" name="Rectangle 60"/>
          <p:cNvSpPr>
            <a:spLocks noChangeArrowheads="1"/>
          </p:cNvSpPr>
          <p:nvPr/>
        </p:nvSpPr>
        <p:spPr bwMode="auto">
          <a:xfrm>
            <a:off x="8763000" y="6481763"/>
            <a:ext cx="228600" cy="2286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057" name="Rectangle 25"/>
          <p:cNvSpPr>
            <a:spLocks noGrp="1" noChangeArrowheads="1"/>
          </p:cNvSpPr>
          <p:nvPr>
            <p:ph type="ctrTitle"/>
          </p:nvPr>
        </p:nvSpPr>
        <p:spPr>
          <a:xfrm>
            <a:off x="1173163" y="1371600"/>
            <a:ext cx="7772400" cy="1112838"/>
          </a:xfrm>
        </p:spPr>
        <p:txBody>
          <a:bodyPr/>
          <a:lstStyle>
            <a:lvl1pPr>
              <a:defRPr/>
            </a:lvl1pPr>
          </a:lstStyle>
          <a:p>
            <a:r>
              <a:rPr lang="en-US"/>
              <a:t>Click to edit Master title style</a:t>
            </a:r>
          </a:p>
        </p:txBody>
      </p:sp>
      <p:sp>
        <p:nvSpPr>
          <p:cNvPr id="44058" name="Rectangle 26"/>
          <p:cNvSpPr>
            <a:spLocks noGrp="1" noChangeArrowheads="1"/>
          </p:cNvSpPr>
          <p:nvPr>
            <p:ph type="subTitle" idx="1"/>
          </p:nvPr>
        </p:nvSpPr>
        <p:spPr>
          <a:xfrm>
            <a:off x="1166813" y="3886200"/>
            <a:ext cx="6400800" cy="1752600"/>
          </a:xfrm>
        </p:spPr>
        <p:txBody>
          <a:bodyPr/>
          <a:lstStyle>
            <a:lvl1pPr marL="0" indent="0">
              <a:buFont typeface="Wingdings" pitchFamily="-106" charset="2"/>
              <a:buNone/>
              <a:defRPr/>
            </a:lvl1pPr>
          </a:lstStyle>
          <a:p>
            <a:r>
              <a:rPr lang="en-US"/>
              <a:t>Click to edit Master subtitle style</a:t>
            </a:r>
          </a:p>
        </p:txBody>
      </p:sp>
      <p:sp>
        <p:nvSpPr>
          <p:cNvPr id="58" name="Rectangle 27"/>
          <p:cNvSpPr>
            <a:spLocks noGrp="1" noChangeArrowheads="1"/>
          </p:cNvSpPr>
          <p:nvPr>
            <p:ph type="dt" sz="half" idx="10"/>
          </p:nvPr>
        </p:nvSpPr>
        <p:spPr bwMode="auto">
          <a:xfrm>
            <a:off x="1166813"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rgbClr val="000000"/>
                </a:solidFill>
                <a:latin typeface="Arial" pitchFamily="-110" charset="0"/>
                <a:ea typeface="+mn-ea"/>
                <a:cs typeface="+mn-cs"/>
              </a:defRPr>
            </a:lvl1pPr>
          </a:lstStyle>
          <a:p>
            <a:pPr>
              <a:defRPr/>
            </a:pPr>
            <a:endParaRPr lang="en-US"/>
          </a:p>
        </p:txBody>
      </p:sp>
      <p:sp>
        <p:nvSpPr>
          <p:cNvPr id="59" name="Rectangle 28"/>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solidFill>
                  <a:srgbClr val="000000"/>
                </a:solidFill>
                <a:latin typeface="Arial" pitchFamily="-110" charset="0"/>
                <a:ea typeface="+mn-ea"/>
                <a:cs typeface="+mn-cs"/>
              </a:defRPr>
            </a:lvl1pPr>
          </a:lstStyle>
          <a:p>
            <a:pPr>
              <a:defRPr/>
            </a:pPr>
            <a:endParaRPr lang="en-US"/>
          </a:p>
        </p:txBody>
      </p:sp>
      <p:sp>
        <p:nvSpPr>
          <p:cNvPr id="60" name="Rectangle 29"/>
          <p:cNvSpPr>
            <a:spLocks noGrp="1" noChangeArrowheads="1"/>
          </p:cNvSpPr>
          <p:nvPr>
            <p:ph type="sldNum" sz="quarter" idx="12"/>
          </p:nvPr>
        </p:nvSpPr>
        <p:spPr bwMode="auto">
          <a:xfrm>
            <a:off x="70104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000000"/>
                </a:solidFill>
                <a:latin typeface="Arial" charset="0"/>
              </a:defRPr>
            </a:lvl1pPr>
          </a:lstStyle>
          <a:p>
            <a:pPr>
              <a:defRPr/>
            </a:pPr>
            <a:fld id="{8F7F8169-FBC1-1246-A914-2392E3B3FCE7}" type="slidenum">
              <a:rPr lang="en-US"/>
              <a:pPr>
                <a:defRPr/>
              </a:pPr>
              <a:t>‹#›</a:t>
            </a:fld>
            <a:endParaRPr lang="en-US"/>
          </a:p>
        </p:txBody>
      </p:sp>
    </p:spTree>
    <p:extLst>
      <p:ext uri="{BB962C8B-B14F-4D97-AF65-F5344CB8AC3E}">
        <p14:creationId xmlns:p14="http://schemas.microsoft.com/office/powerpoint/2010/main" val="196971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00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84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02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96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0906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69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7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150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98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31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233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0" y="-4763"/>
            <a:ext cx="1066800" cy="6858001"/>
            <a:chOff x="0" y="-3"/>
            <a:chExt cx="672" cy="4320"/>
          </a:xfrm>
        </p:grpSpPr>
        <p:grpSp>
          <p:nvGrpSpPr>
            <p:cNvPr id="1029" name="Group 2051"/>
            <p:cNvGrpSpPr>
              <a:grpSpLocks/>
            </p:cNvGrpSpPr>
            <p:nvPr/>
          </p:nvGrpSpPr>
          <p:grpSpPr bwMode="auto">
            <a:xfrm rot="16200000" flipH="1">
              <a:off x="-1815" y="1838"/>
              <a:ext cx="4320" cy="638"/>
              <a:chOff x="-2" y="1562"/>
              <a:chExt cx="5762" cy="638"/>
            </a:xfrm>
          </p:grpSpPr>
          <p:sp>
            <p:nvSpPr>
              <p:cNvPr id="1032" name="Freeform 2052"/>
              <p:cNvSpPr>
                <a:spLocks/>
              </p:cNvSpPr>
              <p:nvPr/>
            </p:nvSpPr>
            <p:spPr bwMode="ltGray">
              <a:xfrm rot="-5400000">
                <a:off x="2546" y="-993"/>
                <a:ext cx="624" cy="5746"/>
              </a:xfrm>
              <a:custGeom>
                <a:avLst/>
                <a:gdLst>
                  <a:gd name="T0" fmla="*/ 0 w 1000"/>
                  <a:gd name="T1" fmla="*/ 0 h 720"/>
                  <a:gd name="T2" fmla="*/ 0 w 1000"/>
                  <a:gd name="T3" fmla="*/ 5746 h 720"/>
                  <a:gd name="T4" fmla="*/ 624 w 1000"/>
                  <a:gd name="T5" fmla="*/ 5746 h 720"/>
                  <a:gd name="T6" fmla="*/ 624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3" name="Freeform 2053"/>
              <p:cNvSpPr>
                <a:spLocks/>
              </p:cNvSpPr>
              <p:nvPr/>
            </p:nvSpPr>
            <p:spPr bwMode="ltGray">
              <a:xfrm rot="-5400000">
                <a:off x="1307" y="1670"/>
                <a:ext cx="624" cy="420"/>
              </a:xfrm>
              <a:custGeom>
                <a:avLst/>
                <a:gdLst>
                  <a:gd name="T0" fmla="*/ 0 w 624"/>
                  <a:gd name="T1" fmla="*/ 0 h 317"/>
                  <a:gd name="T2" fmla="*/ 0 w 624"/>
                  <a:gd name="T3" fmla="*/ 360 h 317"/>
                  <a:gd name="T4" fmla="*/ 624 w 624"/>
                  <a:gd name="T5" fmla="*/ 3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4" name="Freeform 2054"/>
              <p:cNvSpPr>
                <a:spLocks/>
              </p:cNvSpPr>
              <p:nvPr/>
            </p:nvSpPr>
            <p:spPr bwMode="ltGray">
              <a:xfrm rot="-5400000">
                <a:off x="972" y="1669"/>
                <a:ext cx="624" cy="424"/>
              </a:xfrm>
              <a:custGeom>
                <a:avLst/>
                <a:gdLst>
                  <a:gd name="T0" fmla="*/ 0 w 624"/>
                  <a:gd name="T1" fmla="*/ 0 h 317"/>
                  <a:gd name="T2" fmla="*/ 0 w 624"/>
                  <a:gd name="T3" fmla="*/ 364 h 317"/>
                  <a:gd name="T4" fmla="*/ 624 w 624"/>
                  <a:gd name="T5" fmla="*/ 36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5" name="Freeform 2055"/>
              <p:cNvSpPr>
                <a:spLocks/>
              </p:cNvSpPr>
              <p:nvPr/>
            </p:nvSpPr>
            <p:spPr bwMode="ltGray">
              <a:xfrm rot="-5400000">
                <a:off x="-67" y="1753"/>
                <a:ext cx="624" cy="256"/>
              </a:xfrm>
              <a:custGeom>
                <a:avLst/>
                <a:gdLst>
                  <a:gd name="T0" fmla="*/ 0 w 624"/>
                  <a:gd name="T1" fmla="*/ 37 h 370"/>
                  <a:gd name="T2" fmla="*/ 0 w 624"/>
                  <a:gd name="T3" fmla="*/ 225 h 370"/>
                  <a:gd name="T4" fmla="*/ 624 w 624"/>
                  <a:gd name="T5" fmla="*/ 225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6" name="Freeform 2056"/>
              <p:cNvSpPr>
                <a:spLocks/>
              </p:cNvSpPr>
              <p:nvPr/>
            </p:nvSpPr>
            <p:spPr bwMode="ltGray">
              <a:xfrm rot="-5400000">
                <a:off x="648" y="1734"/>
                <a:ext cx="624" cy="292"/>
              </a:xfrm>
              <a:custGeom>
                <a:avLst/>
                <a:gdLst>
                  <a:gd name="T0" fmla="*/ 0 w 624"/>
                  <a:gd name="T1" fmla="*/ 0 h 317"/>
                  <a:gd name="T2" fmla="*/ 0 w 624"/>
                  <a:gd name="T3" fmla="*/ 251 h 317"/>
                  <a:gd name="T4" fmla="*/ 624 w 624"/>
                  <a:gd name="T5" fmla="*/ 25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7" name="Freeform 2057"/>
              <p:cNvSpPr>
                <a:spLocks/>
              </p:cNvSpPr>
              <p:nvPr/>
            </p:nvSpPr>
            <p:spPr bwMode="ltGray">
              <a:xfrm rot="-5400000">
                <a:off x="430" y="1701"/>
                <a:ext cx="624" cy="364"/>
              </a:xfrm>
              <a:custGeom>
                <a:avLst/>
                <a:gdLst>
                  <a:gd name="T0" fmla="*/ 0 w 624"/>
                  <a:gd name="T1" fmla="*/ 0 h 272"/>
                  <a:gd name="T2" fmla="*/ 0 w 624"/>
                  <a:gd name="T3" fmla="*/ 364 h 272"/>
                  <a:gd name="T4" fmla="*/ 240 w 624"/>
                  <a:gd name="T5" fmla="*/ 321 h 272"/>
                  <a:gd name="T6" fmla="*/ 624 w 624"/>
                  <a:gd name="T7" fmla="*/ 36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8" name="Freeform 2058"/>
              <p:cNvSpPr>
                <a:spLocks/>
              </p:cNvSpPr>
              <p:nvPr/>
            </p:nvSpPr>
            <p:spPr bwMode="ltGray">
              <a:xfrm rot="-5400000">
                <a:off x="140" y="1727"/>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9" name="Freeform 2059"/>
              <p:cNvSpPr>
                <a:spLocks/>
              </p:cNvSpPr>
              <p:nvPr/>
            </p:nvSpPr>
            <p:spPr bwMode="ltGray">
              <a:xfrm rot="-5400000">
                <a:off x="3195" y="1653"/>
                <a:ext cx="624" cy="420"/>
              </a:xfrm>
              <a:custGeom>
                <a:avLst/>
                <a:gdLst>
                  <a:gd name="T0" fmla="*/ 0 w 624"/>
                  <a:gd name="T1" fmla="*/ 0 h 317"/>
                  <a:gd name="T2" fmla="*/ 0 w 624"/>
                  <a:gd name="T3" fmla="*/ 360 h 317"/>
                  <a:gd name="T4" fmla="*/ 624 w 624"/>
                  <a:gd name="T5" fmla="*/ 3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0" name="Freeform 2060"/>
              <p:cNvSpPr>
                <a:spLocks/>
              </p:cNvSpPr>
              <p:nvPr/>
            </p:nvSpPr>
            <p:spPr bwMode="ltGray">
              <a:xfrm rot="-5400000">
                <a:off x="2870" y="1658"/>
                <a:ext cx="624" cy="421"/>
              </a:xfrm>
              <a:custGeom>
                <a:avLst/>
                <a:gdLst>
                  <a:gd name="T0" fmla="*/ 0 w 624"/>
                  <a:gd name="T1" fmla="*/ 0 h 317"/>
                  <a:gd name="T2" fmla="*/ 0 w 624"/>
                  <a:gd name="T3" fmla="*/ 361 h 317"/>
                  <a:gd name="T4" fmla="*/ 624 w 624"/>
                  <a:gd name="T5" fmla="*/ 36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1" name="Freeform 2061"/>
              <p:cNvSpPr>
                <a:spLocks/>
              </p:cNvSpPr>
              <p:nvPr/>
            </p:nvSpPr>
            <p:spPr bwMode="ltGray">
              <a:xfrm rot="-5400000">
                <a:off x="1821" y="1747"/>
                <a:ext cx="624" cy="256"/>
              </a:xfrm>
              <a:custGeom>
                <a:avLst/>
                <a:gdLst>
                  <a:gd name="T0" fmla="*/ 0 w 624"/>
                  <a:gd name="T1" fmla="*/ 37 h 370"/>
                  <a:gd name="T2" fmla="*/ 0 w 624"/>
                  <a:gd name="T3" fmla="*/ 225 h 370"/>
                  <a:gd name="T4" fmla="*/ 624 w 624"/>
                  <a:gd name="T5" fmla="*/ 225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2" name="Freeform 2062"/>
              <p:cNvSpPr>
                <a:spLocks/>
              </p:cNvSpPr>
              <p:nvPr/>
            </p:nvSpPr>
            <p:spPr bwMode="ltGray">
              <a:xfrm rot="-5400000">
                <a:off x="2537" y="1723"/>
                <a:ext cx="624" cy="292"/>
              </a:xfrm>
              <a:custGeom>
                <a:avLst/>
                <a:gdLst>
                  <a:gd name="T0" fmla="*/ 0 w 624"/>
                  <a:gd name="T1" fmla="*/ 0 h 317"/>
                  <a:gd name="T2" fmla="*/ 0 w 624"/>
                  <a:gd name="T3" fmla="*/ 251 h 317"/>
                  <a:gd name="T4" fmla="*/ 624 w 624"/>
                  <a:gd name="T5" fmla="*/ 25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3" name="Freeform 2063"/>
              <p:cNvSpPr>
                <a:spLocks/>
              </p:cNvSpPr>
              <p:nvPr/>
            </p:nvSpPr>
            <p:spPr bwMode="ltGray">
              <a:xfrm rot="-5400000">
                <a:off x="2322" y="1695"/>
                <a:ext cx="624" cy="360"/>
              </a:xfrm>
              <a:custGeom>
                <a:avLst/>
                <a:gdLst>
                  <a:gd name="T0" fmla="*/ 0 w 624"/>
                  <a:gd name="T1" fmla="*/ 0 h 272"/>
                  <a:gd name="T2" fmla="*/ 0 w 624"/>
                  <a:gd name="T3" fmla="*/ 360 h 272"/>
                  <a:gd name="T4" fmla="*/ 240 w 624"/>
                  <a:gd name="T5" fmla="*/ 318 h 272"/>
                  <a:gd name="T6" fmla="*/ 624 w 624"/>
                  <a:gd name="T7" fmla="*/ 36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4" name="Freeform 2064"/>
              <p:cNvSpPr>
                <a:spLocks/>
              </p:cNvSpPr>
              <p:nvPr/>
            </p:nvSpPr>
            <p:spPr bwMode="ltGray">
              <a:xfrm rot="-5400000">
                <a:off x="2027" y="1721"/>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5" name="Freeform 2065"/>
              <p:cNvSpPr>
                <a:spLocks/>
              </p:cNvSpPr>
              <p:nvPr/>
            </p:nvSpPr>
            <p:spPr bwMode="ltGray">
              <a:xfrm rot="-5400000">
                <a:off x="4063" y="1658"/>
                <a:ext cx="624" cy="420"/>
              </a:xfrm>
              <a:custGeom>
                <a:avLst/>
                <a:gdLst>
                  <a:gd name="T0" fmla="*/ 0 w 624"/>
                  <a:gd name="T1" fmla="*/ 0 h 317"/>
                  <a:gd name="T2" fmla="*/ 0 w 624"/>
                  <a:gd name="T3" fmla="*/ 360 h 317"/>
                  <a:gd name="T4" fmla="*/ 624 w 624"/>
                  <a:gd name="T5" fmla="*/ 36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6" name="Freeform 2066"/>
              <p:cNvSpPr>
                <a:spLocks/>
              </p:cNvSpPr>
              <p:nvPr/>
            </p:nvSpPr>
            <p:spPr bwMode="ltGray">
              <a:xfrm rot="-5400000">
                <a:off x="3713" y="1662"/>
                <a:ext cx="624" cy="423"/>
              </a:xfrm>
              <a:custGeom>
                <a:avLst/>
                <a:gdLst>
                  <a:gd name="T0" fmla="*/ 0 w 624"/>
                  <a:gd name="T1" fmla="*/ 0 h 317"/>
                  <a:gd name="T2" fmla="*/ 0 w 624"/>
                  <a:gd name="T3" fmla="*/ 363 h 317"/>
                  <a:gd name="T4" fmla="*/ 624 w 624"/>
                  <a:gd name="T5" fmla="*/ 36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7" name="Freeform 2067"/>
              <p:cNvSpPr>
                <a:spLocks/>
              </p:cNvSpPr>
              <p:nvPr/>
            </p:nvSpPr>
            <p:spPr bwMode="ltGray">
              <a:xfrm rot="-5400000">
                <a:off x="4560" y="1741"/>
                <a:ext cx="624" cy="255"/>
              </a:xfrm>
              <a:custGeom>
                <a:avLst/>
                <a:gdLst>
                  <a:gd name="T0" fmla="*/ 0 w 624"/>
                  <a:gd name="T1" fmla="*/ 37 h 370"/>
                  <a:gd name="T2" fmla="*/ 0 w 624"/>
                  <a:gd name="T3" fmla="*/ 224 h 370"/>
                  <a:gd name="T4" fmla="*/ 624 w 624"/>
                  <a:gd name="T5" fmla="*/ 224 h 370"/>
                  <a:gd name="T6" fmla="*/ 624 w 624"/>
                  <a:gd name="T7" fmla="*/ 37 h 370"/>
                  <a:gd name="T8" fmla="*/ 384 w 624"/>
                  <a:gd name="T9" fmla="*/ 6 h 370"/>
                  <a:gd name="T10" fmla="*/ 0 w 624"/>
                  <a:gd name="T11" fmla="*/ 37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8" name="Freeform 2068"/>
              <p:cNvSpPr>
                <a:spLocks/>
              </p:cNvSpPr>
              <p:nvPr/>
            </p:nvSpPr>
            <p:spPr bwMode="ltGray">
              <a:xfrm>
                <a:off x="5469" y="1556"/>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9" name="Freeform 2069"/>
              <p:cNvSpPr>
                <a:spLocks/>
              </p:cNvSpPr>
              <p:nvPr/>
            </p:nvSpPr>
            <p:spPr bwMode="ltGray">
              <a:xfrm rot="-5400000">
                <a:off x="5071" y="1683"/>
                <a:ext cx="624" cy="360"/>
              </a:xfrm>
              <a:custGeom>
                <a:avLst/>
                <a:gdLst>
                  <a:gd name="T0" fmla="*/ 0 w 624"/>
                  <a:gd name="T1" fmla="*/ 0 h 272"/>
                  <a:gd name="T2" fmla="*/ 0 w 624"/>
                  <a:gd name="T3" fmla="*/ 360 h 272"/>
                  <a:gd name="T4" fmla="*/ 240 w 624"/>
                  <a:gd name="T5" fmla="*/ 318 h 272"/>
                  <a:gd name="T6" fmla="*/ 624 w 624"/>
                  <a:gd name="T7" fmla="*/ 36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50" name="Freeform 2070"/>
              <p:cNvSpPr>
                <a:spLocks/>
              </p:cNvSpPr>
              <p:nvPr/>
            </p:nvSpPr>
            <p:spPr bwMode="ltGray">
              <a:xfrm rot="-5400000">
                <a:off x="4780" y="1709"/>
                <a:ext cx="632" cy="316"/>
              </a:xfrm>
              <a:custGeom>
                <a:avLst/>
                <a:gdLst>
                  <a:gd name="T0" fmla="*/ 8 w 632"/>
                  <a:gd name="T1" fmla="*/ 39 h 362"/>
                  <a:gd name="T2" fmla="*/ 8 w 632"/>
                  <a:gd name="T3" fmla="*/ 277 h 362"/>
                  <a:gd name="T4" fmla="*/ 248 w 632"/>
                  <a:gd name="T5" fmla="*/ 277 h 362"/>
                  <a:gd name="T6" fmla="*/ 632 w 632"/>
                  <a:gd name="T7" fmla="*/ 277 h 362"/>
                  <a:gd name="T8" fmla="*/ 632 w 632"/>
                  <a:gd name="T9" fmla="*/ 39 h 362"/>
                  <a:gd name="T10" fmla="*/ 104 w 632"/>
                  <a:gd name="T11" fmla="*/ 39 h 362"/>
                  <a:gd name="T12" fmla="*/ 8 w 632"/>
                  <a:gd name="T13" fmla="*/ 39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43031" name="Freeform 2071"/>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0" scaled="1"/>
            </a:gradFill>
            <a:ln w="9525" cap="flat">
              <a:noFill/>
              <a:prstDash val="solid"/>
              <a:miter lim="800000"/>
              <a:headEnd type="none" w="med" len="med"/>
              <a:tailEnd type="none" w="med" len="med"/>
            </a:ln>
            <a:effectLst/>
          </p:spPr>
          <p:txBody>
            <a:bodyPr wrap="none" anchor="ctr"/>
            <a:lstStyle/>
            <a:p>
              <a:pPr>
                <a:defRPr/>
              </a:pPr>
              <a:endParaRPr lang="en-US">
                <a:latin typeface="Times" pitchFamily="-110" charset="0"/>
                <a:ea typeface="+mn-ea"/>
                <a:cs typeface="+mn-cs"/>
              </a:endParaRPr>
            </a:p>
          </p:txBody>
        </p:sp>
        <p:sp>
          <p:nvSpPr>
            <p:cNvPr id="43032" name="Freeform 2072"/>
            <p:cNvSpPr>
              <a:spLocks/>
            </p:cNvSpPr>
            <p:nvPr/>
          </p:nvSpPr>
          <p:spPr bwMode="ltGray">
            <a:xfrm rot="16200000" flipH="1">
              <a:off x="-1582"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a:latin typeface="Times" pitchFamily="-110" charset="0"/>
                <a:ea typeface="+mn-ea"/>
                <a:cs typeface="+mn-cs"/>
              </a:endParaRPr>
            </a:p>
          </p:txBody>
        </p:sp>
      </p:grpSp>
      <p:sp>
        <p:nvSpPr>
          <p:cNvPr id="1027" name="Rectangle 2073"/>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074"/>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69"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400">
          <a:solidFill>
            <a:schemeClr val="tx2"/>
          </a:solidFill>
          <a:latin typeface="Times New Roman"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400">
          <a:solidFill>
            <a:schemeClr val="tx2"/>
          </a:solidFill>
          <a:latin typeface="Times New Roman"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400">
          <a:solidFill>
            <a:schemeClr val="tx2"/>
          </a:solidFill>
          <a:latin typeface="Times New Roman"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400">
          <a:solidFill>
            <a:schemeClr val="tx2"/>
          </a:solidFill>
          <a:latin typeface="Times New Roman" pitchFamily="-106" charset="0"/>
          <a:ea typeface="ＭＳ Ｐゴシック" pitchFamily="-106" charset="-128"/>
          <a:cs typeface="ＭＳ Ｐゴシック" pitchFamily="-106" charset="-128"/>
        </a:defRPr>
      </a:lvl5pPr>
      <a:lvl6pPr marL="457200" algn="l" rtl="0" fontAlgn="base">
        <a:spcBef>
          <a:spcPct val="0"/>
        </a:spcBef>
        <a:spcAft>
          <a:spcPct val="0"/>
        </a:spcAft>
        <a:defRPr sz="4400">
          <a:solidFill>
            <a:schemeClr val="tx2"/>
          </a:solidFill>
          <a:latin typeface="Times New Roman" pitchFamily="-106" charset="0"/>
        </a:defRPr>
      </a:lvl6pPr>
      <a:lvl7pPr marL="914400" algn="l" rtl="0" fontAlgn="base">
        <a:spcBef>
          <a:spcPct val="0"/>
        </a:spcBef>
        <a:spcAft>
          <a:spcPct val="0"/>
        </a:spcAft>
        <a:defRPr sz="4400">
          <a:solidFill>
            <a:schemeClr val="tx2"/>
          </a:solidFill>
          <a:latin typeface="Times New Roman" pitchFamily="-106" charset="0"/>
        </a:defRPr>
      </a:lvl7pPr>
      <a:lvl8pPr marL="1371600" algn="l" rtl="0" fontAlgn="base">
        <a:spcBef>
          <a:spcPct val="0"/>
        </a:spcBef>
        <a:spcAft>
          <a:spcPct val="0"/>
        </a:spcAft>
        <a:defRPr sz="4400">
          <a:solidFill>
            <a:schemeClr val="tx2"/>
          </a:solidFill>
          <a:latin typeface="Times New Roman" pitchFamily="-106" charset="0"/>
        </a:defRPr>
      </a:lvl8pPr>
      <a:lvl9pPr marL="1828800" algn="l" rtl="0" fontAlgn="base">
        <a:spcBef>
          <a:spcPct val="0"/>
        </a:spcBef>
        <a:spcAft>
          <a:spcPct val="0"/>
        </a:spcAft>
        <a:defRPr sz="4400">
          <a:solidFill>
            <a:schemeClr val="tx2"/>
          </a:solidFill>
          <a:latin typeface="Times New Roman" pitchFamily="-106"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NgOzYYwA1DI"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7" name="Group 2"/>
          <p:cNvGrpSpPr>
            <a:grpSpLocks/>
          </p:cNvGrpSpPr>
          <p:nvPr/>
        </p:nvGrpSpPr>
        <p:grpSpPr bwMode="auto">
          <a:xfrm>
            <a:off x="0" y="2438400"/>
            <a:ext cx="9147175" cy="1063625"/>
            <a:chOff x="-2" y="1536"/>
            <a:chExt cx="5762" cy="670"/>
          </a:xfrm>
        </p:grpSpPr>
        <p:grpSp>
          <p:nvGrpSpPr>
            <p:cNvPr id="4103" name="Group 3"/>
            <p:cNvGrpSpPr>
              <a:grpSpLocks/>
            </p:cNvGrpSpPr>
            <p:nvPr/>
          </p:nvGrpSpPr>
          <p:grpSpPr bwMode="auto">
            <a:xfrm flipH="1">
              <a:off x="-2" y="1562"/>
              <a:ext cx="5762" cy="638"/>
              <a:chOff x="-2" y="1562"/>
              <a:chExt cx="5762" cy="638"/>
            </a:xfrm>
          </p:grpSpPr>
          <p:sp>
            <p:nvSpPr>
              <p:cNvPr id="4106" name="Freeform 4"/>
              <p:cNvSpPr>
                <a:spLocks/>
              </p:cNvSpPr>
              <p:nvPr/>
            </p:nvSpPr>
            <p:spPr bwMode="ltGray">
              <a:xfrm rot="-5400000">
                <a:off x="2559" y="-993"/>
                <a:ext cx="624" cy="5745"/>
              </a:xfrm>
              <a:custGeom>
                <a:avLst/>
                <a:gdLst>
                  <a:gd name="T0" fmla="*/ 0 w 1000"/>
                  <a:gd name="T1" fmla="*/ 0 h 720"/>
                  <a:gd name="T2" fmla="*/ 0 w 1000"/>
                  <a:gd name="T3" fmla="*/ 1482628380 h 720"/>
                  <a:gd name="T4" fmla="*/ 37 w 1000"/>
                  <a:gd name="T5" fmla="*/ 1482628380 h 720"/>
                  <a:gd name="T6" fmla="*/ 37 w 1000"/>
                  <a:gd name="T7" fmla="*/ 0 h 720"/>
                  <a:gd name="T8" fmla="*/ 0 w 1000"/>
                  <a:gd name="T9" fmla="*/ 0 h 720"/>
                  <a:gd name="T10" fmla="*/ 0 60000 65536"/>
                  <a:gd name="T11" fmla="*/ 0 60000 65536"/>
                  <a:gd name="T12" fmla="*/ 0 60000 65536"/>
                  <a:gd name="T13" fmla="*/ 0 60000 65536"/>
                  <a:gd name="T14" fmla="*/ 0 60000 65536"/>
                  <a:gd name="T15" fmla="*/ 0 w 1000"/>
                  <a:gd name="T16" fmla="*/ 0 h 720"/>
                  <a:gd name="T17" fmla="*/ 1000 w 1000"/>
                  <a:gd name="T18" fmla="*/ 720 h 720"/>
                </a:gdLst>
                <a:ahLst/>
                <a:cxnLst>
                  <a:cxn ang="T10">
                    <a:pos x="T0" y="T1"/>
                  </a:cxn>
                  <a:cxn ang="T11">
                    <a:pos x="T2" y="T3"/>
                  </a:cxn>
                  <a:cxn ang="T12">
                    <a:pos x="T4" y="T5"/>
                  </a:cxn>
                  <a:cxn ang="T13">
                    <a:pos x="T6" y="T7"/>
                  </a:cxn>
                  <a:cxn ang="T14">
                    <a:pos x="T8" y="T9"/>
                  </a:cxn>
                </a:cxnLst>
                <a:rect l="T15" t="T16" r="T17" b="T18"/>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07" name="Freeform 5"/>
              <p:cNvSpPr>
                <a:spLocks/>
              </p:cNvSpPr>
              <p:nvPr/>
            </p:nvSpPr>
            <p:spPr bwMode="ltGray">
              <a:xfrm rot="-5400000">
                <a:off x="1323"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08" name="Freeform 6"/>
              <p:cNvSpPr>
                <a:spLocks/>
              </p:cNvSpPr>
              <p:nvPr/>
            </p:nvSpPr>
            <p:spPr bwMode="ltGray">
              <a:xfrm rot="-5400000">
                <a:off x="982"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09" name="Freeform 7"/>
              <p:cNvSpPr>
                <a:spLocks/>
              </p:cNvSpPr>
              <p:nvPr/>
            </p:nvSpPr>
            <p:spPr bwMode="ltGray">
              <a:xfrm rot="-5400000">
                <a:off x="-57" y="1752"/>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0" name="Freeform 8"/>
              <p:cNvSpPr>
                <a:spLocks/>
              </p:cNvSpPr>
              <p:nvPr/>
            </p:nvSpPr>
            <p:spPr bwMode="ltGray">
              <a:xfrm rot="-5400000">
                <a:off x="664" y="1733"/>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1" name="Freeform 9"/>
              <p:cNvSpPr>
                <a:spLocks/>
              </p:cNvSpPr>
              <p:nvPr/>
            </p:nvSpPr>
            <p:spPr bwMode="ltGray">
              <a:xfrm rot="-5400000">
                <a:off x="442" y="1699"/>
                <a:ext cx="624" cy="362"/>
              </a:xfrm>
              <a:custGeom>
                <a:avLst/>
                <a:gdLst>
                  <a:gd name="T0" fmla="*/ 0 w 624"/>
                  <a:gd name="T1" fmla="*/ 0 h 272"/>
                  <a:gd name="T2" fmla="*/ 0 w 624"/>
                  <a:gd name="T3" fmla="*/ 2011 h 272"/>
                  <a:gd name="T4" fmla="*/ 240 w 624"/>
                  <a:gd name="T5" fmla="*/ 1775 h 272"/>
                  <a:gd name="T6" fmla="*/ 624 w 624"/>
                  <a:gd name="T7" fmla="*/ 20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2" name="Freeform 10"/>
              <p:cNvSpPr>
                <a:spLocks/>
              </p:cNvSpPr>
              <p:nvPr/>
            </p:nvSpPr>
            <p:spPr bwMode="ltGray">
              <a:xfrm rot="-5400000">
                <a:off x="156" y="1726"/>
                <a:ext cx="632" cy="315"/>
              </a:xfrm>
              <a:custGeom>
                <a:avLst/>
                <a:gdLst>
                  <a:gd name="T0" fmla="*/ 8 w 632"/>
                  <a:gd name="T1" fmla="*/ 17 h 362"/>
                  <a:gd name="T2" fmla="*/ 8 w 632"/>
                  <a:gd name="T3" fmla="*/ 119 h 362"/>
                  <a:gd name="T4" fmla="*/ 248 w 632"/>
                  <a:gd name="T5" fmla="*/ 119 h 362"/>
                  <a:gd name="T6" fmla="*/ 632 w 632"/>
                  <a:gd name="T7" fmla="*/ 119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3" name="Freeform 11"/>
              <p:cNvSpPr>
                <a:spLocks/>
              </p:cNvSpPr>
              <p:nvPr/>
            </p:nvSpPr>
            <p:spPr bwMode="ltGray">
              <a:xfrm rot="-5400000">
                <a:off x="3211" y="1664"/>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4" name="Freeform 12"/>
              <p:cNvSpPr>
                <a:spLocks/>
              </p:cNvSpPr>
              <p:nvPr/>
            </p:nvSpPr>
            <p:spPr bwMode="ltGray">
              <a:xfrm rot="-5400000">
                <a:off x="2870" y="1664"/>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5" name="Freeform 13"/>
              <p:cNvSpPr>
                <a:spLocks/>
              </p:cNvSpPr>
              <p:nvPr/>
            </p:nvSpPr>
            <p:spPr bwMode="ltGray">
              <a:xfrm rot="-5400000">
                <a:off x="1830"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6" name="Freeform 14"/>
              <p:cNvSpPr>
                <a:spLocks/>
              </p:cNvSpPr>
              <p:nvPr/>
            </p:nvSpPr>
            <p:spPr bwMode="ltGray">
              <a:xfrm rot="-5400000">
                <a:off x="2551" y="1728"/>
                <a:ext cx="624" cy="294"/>
              </a:xfrm>
              <a:custGeom>
                <a:avLst/>
                <a:gdLst>
                  <a:gd name="T0" fmla="*/ 0 w 624"/>
                  <a:gd name="T1" fmla="*/ 0 h 317"/>
                  <a:gd name="T2" fmla="*/ 0 w 624"/>
                  <a:gd name="T3" fmla="*/ 160 h 317"/>
                  <a:gd name="T4" fmla="*/ 624 w 624"/>
                  <a:gd name="T5" fmla="*/ 160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7" name="Freeform 15"/>
              <p:cNvSpPr>
                <a:spLocks/>
              </p:cNvSpPr>
              <p:nvPr/>
            </p:nvSpPr>
            <p:spPr bwMode="ltGray">
              <a:xfrm rot="-5400000">
                <a:off x="2330"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8" name="Freeform 16"/>
              <p:cNvSpPr>
                <a:spLocks/>
              </p:cNvSpPr>
              <p:nvPr/>
            </p:nvSpPr>
            <p:spPr bwMode="ltGray">
              <a:xfrm rot="-5400000">
                <a:off x="2043"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19" name="Freeform 17"/>
              <p:cNvSpPr>
                <a:spLocks/>
              </p:cNvSpPr>
              <p:nvPr/>
            </p:nvSpPr>
            <p:spPr bwMode="ltGray">
              <a:xfrm rot="-5400000">
                <a:off x="4077" y="1669"/>
                <a:ext cx="624" cy="421"/>
              </a:xfrm>
              <a:custGeom>
                <a:avLst/>
                <a:gdLst>
                  <a:gd name="T0" fmla="*/ 0 w 624"/>
                  <a:gd name="T1" fmla="*/ 0 h 317"/>
                  <a:gd name="T2" fmla="*/ 0 w 624"/>
                  <a:gd name="T3" fmla="*/ 1979 h 317"/>
                  <a:gd name="T4" fmla="*/ 624 w 624"/>
                  <a:gd name="T5" fmla="*/ 1979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20" name="Freeform 18"/>
              <p:cNvSpPr>
                <a:spLocks/>
              </p:cNvSpPr>
              <p:nvPr/>
            </p:nvSpPr>
            <p:spPr bwMode="ltGray">
              <a:xfrm rot="-5400000">
                <a:off x="3736" y="1669"/>
                <a:ext cx="624" cy="422"/>
              </a:xfrm>
              <a:custGeom>
                <a:avLst/>
                <a:gdLst>
                  <a:gd name="T0" fmla="*/ 0 w 624"/>
                  <a:gd name="T1" fmla="*/ 0 h 317"/>
                  <a:gd name="T2" fmla="*/ 0 w 624"/>
                  <a:gd name="T3" fmla="*/ 2017 h 317"/>
                  <a:gd name="T4" fmla="*/ 624 w 624"/>
                  <a:gd name="T5" fmla="*/ 2017 h 317"/>
                  <a:gd name="T6" fmla="*/ 624 w 624"/>
                  <a:gd name="T7" fmla="*/ 0 h 317"/>
                  <a:gd name="T8" fmla="*/ 0 w 624"/>
                  <a:gd name="T9" fmla="*/ 0 h 317"/>
                  <a:gd name="T10" fmla="*/ 0 60000 65536"/>
                  <a:gd name="T11" fmla="*/ 0 60000 65536"/>
                  <a:gd name="T12" fmla="*/ 0 60000 65536"/>
                  <a:gd name="T13" fmla="*/ 0 60000 65536"/>
                  <a:gd name="T14" fmla="*/ 0 60000 65536"/>
                  <a:gd name="T15" fmla="*/ 0 w 624"/>
                  <a:gd name="T16" fmla="*/ 0 h 317"/>
                  <a:gd name="T17" fmla="*/ 624 w 624"/>
                  <a:gd name="T18" fmla="*/ 317 h 317"/>
                </a:gdLst>
                <a:ahLst/>
                <a:cxnLst>
                  <a:cxn ang="T10">
                    <a:pos x="T0" y="T1"/>
                  </a:cxn>
                  <a:cxn ang="T11">
                    <a:pos x="T2" y="T3"/>
                  </a:cxn>
                  <a:cxn ang="T12">
                    <a:pos x="T4" y="T5"/>
                  </a:cxn>
                  <a:cxn ang="T13">
                    <a:pos x="T6" y="T7"/>
                  </a:cxn>
                  <a:cxn ang="T14">
                    <a:pos x="T8" y="T9"/>
                  </a:cxn>
                </a:cxnLst>
                <a:rect l="T15" t="T16" r="T17" b="T18"/>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21" name="Freeform 19"/>
              <p:cNvSpPr>
                <a:spLocks/>
              </p:cNvSpPr>
              <p:nvPr/>
            </p:nvSpPr>
            <p:spPr bwMode="ltGray">
              <a:xfrm rot="-5400000">
                <a:off x="4584" y="1747"/>
                <a:ext cx="624" cy="255"/>
              </a:xfrm>
              <a:custGeom>
                <a:avLst/>
                <a:gdLst>
                  <a:gd name="T0" fmla="*/ 0 w 624"/>
                  <a:gd name="T1" fmla="*/ 4 h 370"/>
                  <a:gd name="T2" fmla="*/ 0 w 624"/>
                  <a:gd name="T3" fmla="*/ 23 h 370"/>
                  <a:gd name="T4" fmla="*/ 624 w 624"/>
                  <a:gd name="T5" fmla="*/ 23 h 370"/>
                  <a:gd name="T6" fmla="*/ 624 w 624"/>
                  <a:gd name="T7" fmla="*/ 4 h 370"/>
                  <a:gd name="T8" fmla="*/ 384 w 624"/>
                  <a:gd name="T9" fmla="*/ 1 h 370"/>
                  <a:gd name="T10" fmla="*/ 0 w 624"/>
                  <a:gd name="T11" fmla="*/ 4 h 370"/>
                  <a:gd name="T12" fmla="*/ 0 60000 65536"/>
                  <a:gd name="T13" fmla="*/ 0 60000 65536"/>
                  <a:gd name="T14" fmla="*/ 0 60000 65536"/>
                  <a:gd name="T15" fmla="*/ 0 60000 65536"/>
                  <a:gd name="T16" fmla="*/ 0 60000 65536"/>
                  <a:gd name="T17" fmla="*/ 0 60000 65536"/>
                  <a:gd name="T18" fmla="*/ 0 w 624"/>
                  <a:gd name="T19" fmla="*/ 0 h 370"/>
                  <a:gd name="T20" fmla="*/ 624 w 62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22"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 name="T15" fmla="*/ 0 w 291"/>
                  <a:gd name="T16" fmla="*/ 0 h 625"/>
                  <a:gd name="T17" fmla="*/ 291 w 291"/>
                  <a:gd name="T18" fmla="*/ 625 h 625"/>
                </a:gdLst>
                <a:ahLst/>
                <a:cxnLst>
                  <a:cxn ang="T10">
                    <a:pos x="T0" y="T1"/>
                  </a:cxn>
                  <a:cxn ang="T11">
                    <a:pos x="T2" y="T3"/>
                  </a:cxn>
                  <a:cxn ang="T12">
                    <a:pos x="T4" y="T5"/>
                  </a:cxn>
                  <a:cxn ang="T13">
                    <a:pos x="T6" y="T7"/>
                  </a:cxn>
                  <a:cxn ang="T14">
                    <a:pos x="T8" y="T9"/>
                  </a:cxn>
                </a:cxnLst>
                <a:rect l="T15" t="T16" r="T17" b="T18"/>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23" name="Freeform 21"/>
              <p:cNvSpPr>
                <a:spLocks/>
              </p:cNvSpPr>
              <p:nvPr/>
            </p:nvSpPr>
            <p:spPr bwMode="ltGray">
              <a:xfrm rot="-5400000">
                <a:off x="5084" y="1694"/>
                <a:ext cx="624" cy="361"/>
              </a:xfrm>
              <a:custGeom>
                <a:avLst/>
                <a:gdLst>
                  <a:gd name="T0" fmla="*/ 0 w 624"/>
                  <a:gd name="T1" fmla="*/ 0 h 272"/>
                  <a:gd name="T2" fmla="*/ 0 w 624"/>
                  <a:gd name="T3" fmla="*/ 1972 h 272"/>
                  <a:gd name="T4" fmla="*/ 240 w 624"/>
                  <a:gd name="T5" fmla="*/ 1743 h 272"/>
                  <a:gd name="T6" fmla="*/ 624 w 624"/>
                  <a:gd name="T7" fmla="*/ 19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 name="T18" fmla="*/ 0 w 624"/>
                  <a:gd name="T19" fmla="*/ 0 h 272"/>
                  <a:gd name="T20" fmla="*/ 624 w 624"/>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124" name="Freeform 22"/>
              <p:cNvSpPr>
                <a:spLocks/>
              </p:cNvSpPr>
              <p:nvPr/>
            </p:nvSpPr>
            <p:spPr bwMode="ltGray">
              <a:xfrm rot="-5400000">
                <a:off x="4797" y="1721"/>
                <a:ext cx="632" cy="316"/>
              </a:xfrm>
              <a:custGeom>
                <a:avLst/>
                <a:gdLst>
                  <a:gd name="T0" fmla="*/ 8 w 632"/>
                  <a:gd name="T1" fmla="*/ 17 h 362"/>
                  <a:gd name="T2" fmla="*/ 8 w 632"/>
                  <a:gd name="T3" fmla="*/ 123 h 362"/>
                  <a:gd name="T4" fmla="*/ 248 w 632"/>
                  <a:gd name="T5" fmla="*/ 123 h 362"/>
                  <a:gd name="T6" fmla="*/ 632 w 632"/>
                  <a:gd name="T7" fmla="*/ 123 h 362"/>
                  <a:gd name="T8" fmla="*/ 632 w 632"/>
                  <a:gd name="T9" fmla="*/ 17 h 362"/>
                  <a:gd name="T10" fmla="*/ 104 w 632"/>
                  <a:gd name="T11" fmla="*/ 17 h 362"/>
                  <a:gd name="T12" fmla="*/ 8 w 632"/>
                  <a:gd name="T13" fmla="*/ 17 h 362"/>
                  <a:gd name="T14" fmla="*/ 0 60000 65536"/>
                  <a:gd name="T15" fmla="*/ 0 60000 65536"/>
                  <a:gd name="T16" fmla="*/ 0 60000 65536"/>
                  <a:gd name="T17" fmla="*/ 0 60000 65536"/>
                  <a:gd name="T18" fmla="*/ 0 60000 65536"/>
                  <a:gd name="T19" fmla="*/ 0 60000 65536"/>
                  <a:gd name="T20" fmla="*/ 0 60000 65536"/>
                  <a:gd name="T21" fmla="*/ 0 w 632"/>
                  <a:gd name="T22" fmla="*/ 0 h 362"/>
                  <a:gd name="T23" fmla="*/ 632 w 632"/>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071"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chemeClr val="bg1">
                    <a:gamma/>
                    <a:shade val="46275"/>
                    <a:invGamma/>
                  </a:schemeClr>
                </a:gs>
              </a:gsLst>
              <a:lin ang="5400000" scaled="1"/>
            </a:gradFill>
            <a:ln w="9525" cap="flat">
              <a:noFill/>
              <a:prstDash val="solid"/>
              <a:miter lim="800000"/>
              <a:headEnd type="none" w="med" len="med"/>
              <a:tailEnd type="none" w="med" len="med"/>
            </a:ln>
            <a:effectLst/>
          </p:spPr>
          <p:txBody>
            <a:bodyPr wrap="none" anchor="ctr"/>
            <a:lstStyle/>
            <a:p>
              <a:pPr>
                <a:defRPr/>
              </a:pPr>
              <a:endParaRPr lang="en-US">
                <a:latin typeface="Times" pitchFamily="-110" charset="0"/>
                <a:ea typeface="+mn-ea"/>
                <a:cs typeface="+mn-cs"/>
              </a:endParaRPr>
            </a:p>
          </p:txBody>
        </p:sp>
        <p:sp>
          <p:nvSpPr>
            <p:cNvPr id="2072"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chemeClr val="bg1">
                    <a:gamma/>
                    <a:shade val="46275"/>
                    <a:invGamma/>
                  </a:schemeClr>
                </a:gs>
                <a:gs pos="100000">
                  <a:schemeClr val="bg1"/>
                </a:gs>
              </a:gsLst>
              <a:lin ang="5400000" scaled="1"/>
            </a:gradFill>
            <a:ln w="9525" cap="flat">
              <a:noFill/>
              <a:prstDash val="solid"/>
              <a:miter lim="800000"/>
              <a:headEnd/>
              <a:tailEnd/>
            </a:ln>
            <a:effectLst/>
          </p:spPr>
          <p:txBody>
            <a:bodyPr wrap="none" anchor="ctr"/>
            <a:lstStyle/>
            <a:p>
              <a:pPr>
                <a:defRPr/>
              </a:pPr>
              <a:endParaRPr lang="en-US">
                <a:latin typeface="Times" pitchFamily="-110" charset="0"/>
                <a:ea typeface="+mn-ea"/>
                <a:cs typeface="+mn-cs"/>
              </a:endParaRPr>
            </a:p>
          </p:txBody>
        </p:sp>
      </p:grpSp>
      <p:sp>
        <p:nvSpPr>
          <p:cNvPr id="4098" name="Rectangle 25"/>
          <p:cNvSpPr>
            <a:spLocks noChangeArrowheads="1"/>
          </p:cNvSpPr>
          <p:nvPr/>
        </p:nvSpPr>
        <p:spPr bwMode="auto">
          <a:xfrm>
            <a:off x="1173163" y="1371600"/>
            <a:ext cx="7772400"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sz="3200" b="1">
              <a:solidFill>
                <a:schemeClr val="tx2"/>
              </a:solidFill>
              <a:latin typeface="Arial" charset="0"/>
            </a:endParaRPr>
          </a:p>
        </p:txBody>
      </p:sp>
      <p:sp>
        <p:nvSpPr>
          <p:cNvPr id="4099" name="Rectangle 26"/>
          <p:cNvSpPr>
            <a:spLocks noChangeArrowheads="1"/>
          </p:cNvSpPr>
          <p:nvPr/>
        </p:nvSpPr>
        <p:spPr bwMode="auto">
          <a:xfrm>
            <a:off x="914400" y="3797300"/>
            <a:ext cx="79486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20000"/>
              </a:spcBef>
              <a:buClr>
                <a:schemeClr val="accent1"/>
              </a:buClr>
              <a:buSzPct val="80000"/>
            </a:pPr>
            <a:r>
              <a:rPr lang="en-US" sz="3200" b="1" dirty="0">
                <a:latin typeface="Arial" charset="0"/>
              </a:rPr>
              <a:t>Unit 4: </a:t>
            </a:r>
            <a:r>
              <a:rPr lang="en-US" sz="3200" b="1" dirty="0">
                <a:solidFill>
                  <a:srgbClr val="000000"/>
                </a:solidFill>
                <a:latin typeface="Arial" charset="0"/>
              </a:rPr>
              <a:t>Brains, Bodies, &amp; Behavior</a:t>
            </a:r>
          </a:p>
        </p:txBody>
      </p:sp>
      <p:pic>
        <p:nvPicPr>
          <p:cNvPr id="4100" name="Picture 5" descr="MCj023747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2098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TextBox 28"/>
          <p:cNvSpPr txBox="1">
            <a:spLocks noChangeArrowheads="1"/>
          </p:cNvSpPr>
          <p:nvPr/>
        </p:nvSpPr>
        <p:spPr bwMode="auto">
          <a:xfrm>
            <a:off x="1295400" y="1836738"/>
            <a:ext cx="716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t>Amber Gilewski                  Tompkins Cortland Community College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1295400" y="468313"/>
            <a:ext cx="6316663"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br>
              <a:rPr lang="en-US" sz="2800" b="1">
                <a:solidFill>
                  <a:schemeClr val="tx2"/>
                </a:solidFill>
                <a:latin typeface="Arial" charset="0"/>
              </a:rPr>
            </a:br>
            <a:r>
              <a:rPr lang="en-US" sz="2800" b="1">
                <a:solidFill>
                  <a:schemeClr val="tx2"/>
                </a:solidFill>
                <a:latin typeface="Arial" charset="0"/>
              </a:rPr>
              <a:t>Organization of the Nervous System</a:t>
            </a:r>
            <a:br>
              <a:rPr lang="en-US" sz="2800" b="1">
                <a:solidFill>
                  <a:schemeClr val="tx2"/>
                </a:solidFill>
                <a:latin typeface="Arial" charset="0"/>
              </a:rPr>
            </a:br>
            <a:endParaRPr lang="en-US" sz="2800" b="1">
              <a:solidFill>
                <a:schemeClr val="tx2"/>
              </a:solidFill>
              <a:latin typeface="Arial" charset="0"/>
            </a:endParaRPr>
          </a:p>
        </p:txBody>
      </p:sp>
      <p:sp>
        <p:nvSpPr>
          <p:cNvPr id="22530" name="Rectangle 3"/>
          <p:cNvSpPr>
            <a:spLocks noChangeArrowheads="1"/>
          </p:cNvSpPr>
          <p:nvPr/>
        </p:nvSpPr>
        <p:spPr bwMode="auto">
          <a:xfrm>
            <a:off x="1295400" y="1676400"/>
            <a:ext cx="7696200"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1" hangingPunct="1">
              <a:lnSpc>
                <a:spcPct val="80000"/>
              </a:lnSpc>
              <a:spcBef>
                <a:spcPct val="20000"/>
              </a:spcBef>
              <a:buClr>
                <a:schemeClr val="accent1"/>
              </a:buClr>
              <a:buSzPct val="80000"/>
              <a:buFont typeface="Wingdings" charset="0"/>
              <a:buChar char="n"/>
            </a:pPr>
            <a:r>
              <a:rPr lang="en-US" sz="2200" b="1">
                <a:latin typeface="Arial" charset="0"/>
              </a:rPr>
              <a:t>Central nervous system (CNS)</a:t>
            </a:r>
            <a:r>
              <a:rPr lang="en-US" sz="2200">
                <a:latin typeface="Arial" charset="0"/>
              </a:rPr>
              <a:t> – </a:t>
            </a:r>
          </a:p>
          <a:p>
            <a:pPr marL="342900" indent="-342900" eaLnBrk="1" hangingPunct="1">
              <a:lnSpc>
                <a:spcPct val="80000"/>
              </a:lnSpc>
              <a:spcBef>
                <a:spcPct val="20000"/>
              </a:spcBef>
              <a:buClr>
                <a:schemeClr val="accent1"/>
              </a:buClr>
              <a:buSzPct val="80000"/>
              <a:buFont typeface="Wingdings" charset="0"/>
              <a:buNone/>
            </a:pPr>
            <a:r>
              <a:rPr lang="en-US" sz="2200">
                <a:latin typeface="Arial" charset="0"/>
              </a:rPr>
              <a:t>      -</a:t>
            </a:r>
            <a:r>
              <a:rPr lang="en-US" sz="2200" i="1">
                <a:latin typeface="Arial" charset="0"/>
              </a:rPr>
              <a:t>Brain</a:t>
            </a:r>
            <a:r>
              <a:rPr lang="en-US" sz="2200">
                <a:latin typeface="Arial" charset="0"/>
              </a:rPr>
              <a:t> is divided into 3 parts </a:t>
            </a:r>
            <a:r>
              <a:rPr lang="en-US" sz="2000">
                <a:latin typeface="Arial" charset="0"/>
              </a:rPr>
              <a:t>(hindbrain, midbrain, forebrain)</a:t>
            </a:r>
          </a:p>
          <a:p>
            <a:pPr marL="342900" indent="-342900" eaLnBrk="1" hangingPunct="1">
              <a:lnSpc>
                <a:spcPct val="80000"/>
              </a:lnSpc>
              <a:spcBef>
                <a:spcPct val="20000"/>
              </a:spcBef>
              <a:buClr>
                <a:schemeClr val="accent1"/>
              </a:buClr>
              <a:buSzPct val="80000"/>
              <a:buFont typeface="Wingdings" charset="0"/>
              <a:buNone/>
            </a:pPr>
            <a:r>
              <a:rPr lang="en-US" sz="2200">
                <a:latin typeface="Arial" charset="0"/>
              </a:rPr>
              <a:t>      -</a:t>
            </a:r>
            <a:r>
              <a:rPr lang="en-US" sz="2200" i="1">
                <a:latin typeface="Arial" charset="0"/>
              </a:rPr>
              <a:t>Spinal cord</a:t>
            </a:r>
            <a:r>
              <a:rPr lang="en-US" sz="2200">
                <a:latin typeface="Arial" charset="0"/>
              </a:rPr>
              <a:t> helps communicate with PNS</a:t>
            </a:r>
          </a:p>
          <a:p>
            <a:pPr marL="342900" indent="-342900" eaLnBrk="1" hangingPunct="1">
              <a:lnSpc>
                <a:spcPct val="80000"/>
              </a:lnSpc>
              <a:spcBef>
                <a:spcPct val="20000"/>
              </a:spcBef>
              <a:buClr>
                <a:schemeClr val="accent1"/>
              </a:buClr>
              <a:buSzPct val="80000"/>
              <a:buFont typeface="Wingdings" charset="0"/>
              <a:buNone/>
            </a:pPr>
            <a:endParaRPr lang="en-US" sz="2200">
              <a:latin typeface="Arial" charset="0"/>
            </a:endParaRPr>
          </a:p>
          <a:p>
            <a:pPr marL="342900" indent="-342900" eaLnBrk="1" hangingPunct="1">
              <a:lnSpc>
                <a:spcPct val="80000"/>
              </a:lnSpc>
              <a:spcBef>
                <a:spcPct val="20000"/>
              </a:spcBef>
              <a:buClr>
                <a:schemeClr val="accent1"/>
              </a:buClr>
              <a:buSzPct val="80000"/>
              <a:buFont typeface="Wingdings" charset="0"/>
              <a:buChar char="n"/>
            </a:pPr>
            <a:r>
              <a:rPr lang="en-US" sz="2200" b="1">
                <a:latin typeface="Arial" charset="0"/>
              </a:rPr>
              <a:t>Peripheral nervous system (PNS)</a:t>
            </a:r>
            <a:r>
              <a:rPr lang="en-US" sz="2200">
                <a:latin typeface="Arial" charset="0"/>
              </a:rPr>
              <a:t> – </a:t>
            </a:r>
          </a:p>
          <a:p>
            <a:pPr marL="342900" indent="-342900" eaLnBrk="1" hangingPunct="1">
              <a:lnSpc>
                <a:spcPct val="80000"/>
              </a:lnSpc>
              <a:spcBef>
                <a:spcPct val="20000"/>
              </a:spcBef>
              <a:buClr>
                <a:schemeClr val="accent1"/>
              </a:buClr>
              <a:buSzPct val="80000"/>
              <a:buFont typeface="Wingdings" charset="0"/>
              <a:buNone/>
            </a:pPr>
            <a:r>
              <a:rPr lang="en-US" sz="2200">
                <a:latin typeface="Arial" charset="0"/>
              </a:rPr>
              <a:t>    nerves that lie outside the central nervous system</a:t>
            </a:r>
          </a:p>
          <a:p>
            <a:pPr marL="685800" lvl="1" indent="-228600" eaLnBrk="1" hangingPunct="1">
              <a:lnSpc>
                <a:spcPct val="80000"/>
              </a:lnSpc>
              <a:spcBef>
                <a:spcPct val="20000"/>
              </a:spcBef>
              <a:buFontTx/>
              <a:buChar char="–"/>
            </a:pPr>
            <a:r>
              <a:rPr lang="en-US" sz="2200" b="1">
                <a:latin typeface="Arial" charset="0"/>
              </a:rPr>
              <a:t>Somatic nervous system</a:t>
            </a:r>
            <a:r>
              <a:rPr lang="en-US" sz="2200">
                <a:latin typeface="Arial" charset="0"/>
              </a:rPr>
              <a:t>– voluntary muscles and sensory receptors</a:t>
            </a:r>
          </a:p>
          <a:p>
            <a:pPr marL="685800" lvl="1" indent="-228600" eaLnBrk="1" hangingPunct="1">
              <a:lnSpc>
                <a:spcPct val="80000"/>
              </a:lnSpc>
              <a:spcBef>
                <a:spcPct val="20000"/>
              </a:spcBef>
              <a:buFontTx/>
              <a:buChar char="–"/>
            </a:pPr>
            <a:r>
              <a:rPr lang="en-US" sz="2200" b="1">
                <a:latin typeface="Arial" charset="0"/>
              </a:rPr>
              <a:t>Autonomic nervous system (ANS)</a:t>
            </a:r>
            <a:r>
              <a:rPr lang="en-US" sz="2200">
                <a:latin typeface="Arial" charset="0"/>
              </a:rPr>
              <a:t> – controls automatic, involuntary functions</a:t>
            </a:r>
          </a:p>
          <a:p>
            <a:pPr marL="1138238" lvl="2" indent="-223838" eaLnBrk="1" hangingPunct="1">
              <a:lnSpc>
                <a:spcPct val="80000"/>
              </a:lnSpc>
              <a:spcBef>
                <a:spcPct val="20000"/>
              </a:spcBef>
              <a:buFontTx/>
              <a:buChar char="•"/>
            </a:pPr>
            <a:r>
              <a:rPr lang="en-US" sz="2200" b="1">
                <a:latin typeface="Arial" charset="0"/>
              </a:rPr>
              <a:t>Sympathetic</a:t>
            </a:r>
            <a:r>
              <a:rPr lang="en-US" sz="2200">
                <a:latin typeface="Arial" charset="0"/>
              </a:rPr>
              <a:t> – Go (fight-or-flight)</a:t>
            </a:r>
          </a:p>
          <a:p>
            <a:pPr marL="1138238" lvl="2" indent="-223838" eaLnBrk="1" hangingPunct="1">
              <a:lnSpc>
                <a:spcPct val="80000"/>
              </a:lnSpc>
              <a:spcBef>
                <a:spcPct val="20000"/>
              </a:spcBef>
              <a:buFontTx/>
              <a:buChar char="•"/>
            </a:pPr>
            <a:r>
              <a:rPr lang="en-US" sz="2200" b="1">
                <a:latin typeface="Arial" charset="0"/>
              </a:rPr>
              <a:t>Parasympathetic</a:t>
            </a:r>
            <a:r>
              <a:rPr lang="en-US" sz="2200">
                <a:latin typeface="Arial" charset="0"/>
              </a:rPr>
              <a:t> – Stop</a:t>
            </a:r>
          </a:p>
          <a:p>
            <a:pPr marL="342900" indent="-342900" eaLnBrk="1" hangingPunct="1">
              <a:lnSpc>
                <a:spcPct val="80000"/>
              </a:lnSpc>
              <a:spcBef>
                <a:spcPct val="20000"/>
              </a:spcBef>
              <a:buClr>
                <a:schemeClr val="accent1"/>
              </a:buClr>
              <a:buSzPct val="80000"/>
              <a:buFont typeface="Wingdings" charset="0"/>
              <a:buChar char="n"/>
            </a:pPr>
            <a:endParaRPr lang="en-US" sz="2200">
              <a:latin typeface="Arial" charset="0"/>
            </a:endParaRPr>
          </a:p>
        </p:txBody>
      </p:sp>
      <p:pic>
        <p:nvPicPr>
          <p:cNvPr id="22531" name="Picture 4" descr="MCSY0055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33400"/>
            <a:ext cx="40322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5" descr="MCHM00247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19600"/>
            <a:ext cx="11303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0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252538"/>
            <a:ext cx="8216900" cy="552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Rectangle 2"/>
          <p:cNvSpPr>
            <a:spLocks noGrp="1" noChangeArrowheads="1"/>
          </p:cNvSpPr>
          <p:nvPr>
            <p:ph type="title"/>
          </p:nvPr>
        </p:nvSpPr>
        <p:spPr/>
        <p:txBody>
          <a:bodyPr/>
          <a:lstStyle/>
          <a:p>
            <a:pPr eaLnBrk="1" hangingPunct="1"/>
            <a:r>
              <a:rPr lang="en-US" sz="2800" b="1">
                <a:latin typeface="Times New Roman" charset="0"/>
                <a:ea typeface="ＭＳ Ｐゴシック" charset="0"/>
                <a:cs typeface="ＭＳ Ｐゴシック" charset="0"/>
              </a:rPr>
              <a:t>The Divisions of the Nervous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1522413"/>
            <a:ext cx="4527550" cy="533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 name="Rectangle 2"/>
          <p:cNvSpPr>
            <a:spLocks noGrp="1" noChangeArrowheads="1"/>
          </p:cNvSpPr>
          <p:nvPr>
            <p:ph type="title"/>
          </p:nvPr>
        </p:nvSpPr>
        <p:spPr/>
        <p:txBody>
          <a:bodyPr/>
          <a:lstStyle/>
          <a:p>
            <a:pPr eaLnBrk="1" hangingPunct="1"/>
            <a:r>
              <a:rPr lang="en-US" sz="2800" b="1">
                <a:latin typeface="Times New Roman" charset="0"/>
                <a:ea typeface="ＭＳ Ｐゴシック" charset="0"/>
                <a:cs typeface="ＭＳ Ｐゴシック" charset="0"/>
              </a:rPr>
              <a:t>The Parasympathetic and Sympathetic Branches of the Autonomic Nervous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1295400" y="152400"/>
            <a:ext cx="6950075"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br>
              <a:rPr lang="en-US" sz="2800" b="1">
                <a:solidFill>
                  <a:schemeClr val="tx2"/>
                </a:solidFill>
                <a:latin typeface="Arial" charset="0"/>
              </a:rPr>
            </a:br>
            <a:r>
              <a:rPr lang="en-US" sz="2800" b="1">
                <a:solidFill>
                  <a:schemeClr val="tx2"/>
                </a:solidFill>
                <a:latin typeface="Arial" charset="0"/>
              </a:rPr>
              <a:t>Studying the Brain: Research Methods</a:t>
            </a:r>
            <a:br>
              <a:rPr lang="en-US" sz="2800" b="1">
                <a:solidFill>
                  <a:schemeClr val="tx2"/>
                </a:solidFill>
                <a:latin typeface="Arial" charset="0"/>
              </a:rPr>
            </a:br>
            <a:endParaRPr lang="en-US" sz="2800" b="1">
              <a:solidFill>
                <a:schemeClr val="tx2"/>
              </a:solidFill>
              <a:latin typeface="Arial" charset="0"/>
            </a:endParaRPr>
          </a:p>
        </p:txBody>
      </p:sp>
      <p:sp>
        <p:nvSpPr>
          <p:cNvPr id="28674" name="Rectangle 3"/>
          <p:cNvSpPr>
            <a:spLocks noChangeArrowheads="1"/>
          </p:cNvSpPr>
          <p:nvPr/>
        </p:nvSpPr>
        <p:spPr bwMode="auto">
          <a:xfrm>
            <a:off x="1295400" y="1143000"/>
            <a:ext cx="7319963" cy="403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1" hangingPunct="1">
              <a:lnSpc>
                <a:spcPct val="90000"/>
              </a:lnSpc>
              <a:spcBef>
                <a:spcPct val="20000"/>
              </a:spcBef>
              <a:buClr>
                <a:schemeClr val="accent1"/>
              </a:buClr>
              <a:buSzPct val="80000"/>
              <a:buFont typeface="Wingdings" charset="0"/>
              <a:buChar char="n"/>
            </a:pPr>
            <a:r>
              <a:rPr lang="en-US" b="1">
                <a:latin typeface="Arial" charset="0"/>
              </a:rPr>
              <a:t>Electroencephalography (EEG)</a:t>
            </a:r>
            <a:r>
              <a:rPr lang="en-US">
                <a:latin typeface="Arial" charset="0"/>
              </a:rPr>
              <a:t> – </a:t>
            </a:r>
            <a:r>
              <a:rPr lang="en-US" sz="2000">
                <a:latin typeface="Arial" charset="0"/>
              </a:rPr>
              <a:t>brain waves</a:t>
            </a:r>
            <a:r>
              <a:rPr lang="en-US">
                <a:latin typeface="Arial" charset="0"/>
              </a:rPr>
              <a:t> </a:t>
            </a:r>
          </a:p>
          <a:p>
            <a:pPr marL="342900" indent="-342900" eaLnBrk="1" hangingPunct="1">
              <a:lnSpc>
                <a:spcPct val="90000"/>
              </a:lnSpc>
              <a:spcBef>
                <a:spcPct val="20000"/>
              </a:spcBef>
              <a:buClr>
                <a:schemeClr val="accent1"/>
              </a:buClr>
              <a:buSzPct val="80000"/>
              <a:buFont typeface="Wingdings" charset="0"/>
              <a:buChar char="n"/>
            </a:pPr>
            <a:r>
              <a:rPr lang="en-US" b="1">
                <a:latin typeface="Arial" charset="0"/>
              </a:rPr>
              <a:t>Damage studies/lesioning</a:t>
            </a:r>
            <a:r>
              <a:rPr lang="en-US">
                <a:latin typeface="Arial" charset="0"/>
              </a:rPr>
              <a:t> – </a:t>
            </a:r>
          </a:p>
          <a:p>
            <a:pPr marL="342900" indent="-342900" eaLnBrk="1" hangingPunct="1">
              <a:lnSpc>
                <a:spcPct val="90000"/>
              </a:lnSpc>
              <a:spcBef>
                <a:spcPct val="20000"/>
              </a:spcBef>
              <a:buClr>
                <a:schemeClr val="accent1"/>
              </a:buClr>
              <a:buSzPct val="80000"/>
              <a:buFont typeface="Wingdings" charset="0"/>
              <a:buNone/>
            </a:pPr>
            <a:r>
              <a:rPr lang="en-US" sz="2000">
                <a:latin typeface="Arial" charset="0"/>
              </a:rPr>
              <a:t>     observes consequences of brain damage</a:t>
            </a:r>
          </a:p>
          <a:p>
            <a:pPr marL="342900" indent="-342900" eaLnBrk="1" hangingPunct="1">
              <a:lnSpc>
                <a:spcPct val="90000"/>
              </a:lnSpc>
              <a:spcBef>
                <a:spcPct val="20000"/>
              </a:spcBef>
              <a:buClr>
                <a:schemeClr val="accent1"/>
              </a:buClr>
              <a:buSzPct val="80000"/>
              <a:buFont typeface="Wingdings" charset="0"/>
              <a:buChar char="n"/>
            </a:pPr>
            <a:r>
              <a:rPr lang="en-US" b="1">
                <a:latin typeface="Arial" charset="0"/>
              </a:rPr>
              <a:t>Electrical stimulation (ESB)</a:t>
            </a:r>
            <a:r>
              <a:rPr lang="en-US">
                <a:latin typeface="Arial" charset="0"/>
              </a:rPr>
              <a:t> – </a:t>
            </a:r>
          </a:p>
          <a:p>
            <a:pPr marL="342900" indent="-342900" eaLnBrk="1" hangingPunct="1">
              <a:lnSpc>
                <a:spcPct val="90000"/>
              </a:lnSpc>
              <a:spcBef>
                <a:spcPct val="20000"/>
              </a:spcBef>
              <a:buClr>
                <a:schemeClr val="accent1"/>
              </a:buClr>
              <a:buSzPct val="80000"/>
              <a:buFont typeface="Wingdings" charset="0"/>
              <a:buNone/>
            </a:pPr>
            <a:r>
              <a:rPr lang="en-US" sz="2000">
                <a:latin typeface="Arial" charset="0"/>
              </a:rPr>
              <a:t>    observed effects of brain activation</a:t>
            </a:r>
          </a:p>
          <a:p>
            <a:pPr marL="342900" indent="-342900" eaLnBrk="1" hangingPunct="1">
              <a:lnSpc>
                <a:spcPct val="90000"/>
              </a:lnSpc>
              <a:spcBef>
                <a:spcPct val="20000"/>
              </a:spcBef>
              <a:buClr>
                <a:schemeClr val="accent1"/>
              </a:buClr>
              <a:buSzPct val="80000"/>
              <a:buFont typeface="Wingdings" charset="0"/>
              <a:buChar char="n"/>
            </a:pPr>
            <a:r>
              <a:rPr lang="en-US" b="1">
                <a:latin typeface="Arial" charset="0"/>
              </a:rPr>
              <a:t>Brain imaging </a:t>
            </a:r>
          </a:p>
          <a:p>
            <a:pPr marL="796925" lvl="1" indent="-339725" eaLnBrk="1" hangingPunct="1">
              <a:lnSpc>
                <a:spcPct val="90000"/>
              </a:lnSpc>
              <a:spcBef>
                <a:spcPct val="20000"/>
              </a:spcBef>
              <a:buFontTx/>
              <a:buChar char="–"/>
            </a:pPr>
            <a:r>
              <a:rPr lang="en-US" sz="2000">
                <a:latin typeface="Arial" charset="0"/>
              </a:rPr>
              <a:t>computerized tomography (CT scan): enhanced X-rays</a:t>
            </a:r>
          </a:p>
          <a:p>
            <a:pPr marL="796925" lvl="1" indent="-339725" eaLnBrk="1" hangingPunct="1">
              <a:lnSpc>
                <a:spcPct val="90000"/>
              </a:lnSpc>
              <a:spcBef>
                <a:spcPct val="20000"/>
              </a:spcBef>
              <a:buFontTx/>
              <a:buChar char="–"/>
            </a:pPr>
            <a:r>
              <a:rPr lang="en-US" sz="2000">
                <a:latin typeface="Arial" charset="0"/>
              </a:rPr>
              <a:t>positron emission tomography (PETscan): brain activity</a:t>
            </a:r>
          </a:p>
          <a:p>
            <a:pPr marL="796925" lvl="1" indent="-339725" eaLnBrk="1" hangingPunct="1">
              <a:lnSpc>
                <a:spcPct val="90000"/>
              </a:lnSpc>
              <a:spcBef>
                <a:spcPct val="20000"/>
              </a:spcBef>
              <a:buFontTx/>
              <a:buChar char="–"/>
            </a:pPr>
            <a:r>
              <a:rPr lang="en-US" sz="2000">
                <a:latin typeface="Arial" charset="0"/>
              </a:rPr>
              <a:t>magnetic resonance imaging (MRI): brain structure</a:t>
            </a:r>
          </a:p>
          <a:p>
            <a:pPr marL="796925" lvl="1" indent="-339725" eaLnBrk="1" hangingPunct="1">
              <a:lnSpc>
                <a:spcPct val="90000"/>
              </a:lnSpc>
              <a:spcBef>
                <a:spcPct val="20000"/>
              </a:spcBef>
              <a:buFontTx/>
              <a:buChar char="–"/>
            </a:pPr>
            <a:r>
              <a:rPr lang="en-US" sz="2000">
                <a:latin typeface="Arial" charset="0"/>
              </a:rPr>
              <a:t>functional MRI (fMRI): structural and functional image</a:t>
            </a:r>
          </a:p>
          <a:p>
            <a:pPr marL="342900" indent="-342900" eaLnBrk="1" hangingPunct="1">
              <a:lnSpc>
                <a:spcPct val="90000"/>
              </a:lnSpc>
              <a:spcBef>
                <a:spcPct val="20000"/>
              </a:spcBef>
              <a:buClr>
                <a:schemeClr val="accent1"/>
              </a:buClr>
              <a:buSzPct val="80000"/>
              <a:buFont typeface="Wingdings" charset="0"/>
              <a:buNone/>
            </a:pPr>
            <a:endParaRPr lang="en-US">
              <a:latin typeface="Arial" charset="0"/>
            </a:endParaRPr>
          </a:p>
        </p:txBody>
      </p:sp>
      <p:pic>
        <p:nvPicPr>
          <p:cNvPr id="28675" name="Picture 4" descr="MCj019818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00200"/>
            <a:ext cx="14097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6" name="Picture 5" descr="MPj038580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105400"/>
            <a:ext cx="1828800"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173163" y="152400"/>
            <a:ext cx="7772400" cy="1143000"/>
          </a:xfrm>
        </p:spPr>
        <p:txBody>
          <a:bodyPr/>
          <a:lstStyle/>
          <a:p>
            <a:pPr algn="ctr" eaLnBrk="1" hangingPunct="1"/>
            <a:r>
              <a:rPr lang="en-US" sz="3200" b="1">
                <a:latin typeface="Arial" charset="0"/>
                <a:ea typeface="ＭＳ Ｐゴシック" charset="0"/>
                <a:cs typeface="ＭＳ Ｐゴシック" charset="0"/>
              </a:rPr>
              <a:t>Story of Phineas Gage</a:t>
            </a:r>
          </a:p>
        </p:txBody>
      </p:sp>
      <p:sp>
        <p:nvSpPr>
          <p:cNvPr id="30722" name="Rectangle 3"/>
          <p:cNvSpPr>
            <a:spLocks noGrp="1" noChangeArrowheads="1"/>
          </p:cNvSpPr>
          <p:nvPr>
            <p:ph type="body" idx="1"/>
          </p:nvPr>
        </p:nvSpPr>
        <p:spPr>
          <a:xfrm>
            <a:off x="1173163" y="1524000"/>
            <a:ext cx="3475037" cy="4419600"/>
          </a:xfrm>
        </p:spPr>
        <p:txBody>
          <a:bodyPr/>
          <a:lstStyle/>
          <a:p>
            <a:pPr eaLnBrk="1" hangingPunct="1"/>
            <a:r>
              <a:rPr lang="en-US" sz="2400" b="1">
                <a:latin typeface="Arial" charset="0"/>
                <a:ea typeface="ＭＳ Ｐゴシック" charset="0"/>
                <a:cs typeface="ＭＳ Ｐゴシック" charset="0"/>
              </a:rPr>
              <a:t>Frontal lobe brain injury in 1848</a:t>
            </a:r>
          </a:p>
          <a:p>
            <a:pPr eaLnBrk="1" hangingPunct="1"/>
            <a:r>
              <a:rPr lang="en-US" sz="2400" b="1">
                <a:latin typeface="Arial" charset="0"/>
                <a:ea typeface="ＭＳ Ｐゴシック" charset="0"/>
                <a:cs typeface="ＭＳ Ｐゴシック" charset="0"/>
              </a:rPr>
              <a:t>Foreman in Vermont</a:t>
            </a:r>
          </a:p>
          <a:p>
            <a:pPr eaLnBrk="1" hangingPunct="1"/>
            <a:r>
              <a:rPr lang="en-US" sz="2400" b="1">
                <a:latin typeface="Arial" charset="0"/>
                <a:ea typeface="ＭＳ Ｐゴシック" charset="0"/>
                <a:cs typeface="ＭＳ Ｐゴシック" charset="0"/>
              </a:rPr>
              <a:t>Radical change in behavior</a:t>
            </a:r>
          </a:p>
          <a:p>
            <a:pPr eaLnBrk="1" hangingPunct="1"/>
            <a:r>
              <a:rPr lang="en-US" sz="2400" b="1">
                <a:latin typeface="Arial" charset="0"/>
                <a:ea typeface="ＭＳ Ｐゴシック" charset="0"/>
                <a:cs typeface="ＭＳ Ｐゴシック" charset="0"/>
              </a:rPr>
              <a:t>Lived 12 years afterwards</a:t>
            </a:r>
          </a:p>
          <a:p>
            <a:pPr eaLnBrk="1" hangingPunct="1"/>
            <a:r>
              <a:rPr lang="en-US" sz="2400" b="1">
                <a:latin typeface="Arial" charset="0"/>
                <a:ea typeface="ＭＳ Ｐゴシック" charset="0"/>
                <a:cs typeface="ＭＳ Ｐゴシック" charset="0"/>
              </a:rPr>
              <a:t>Died in 1861 </a:t>
            </a:r>
          </a:p>
          <a:p>
            <a:pPr eaLnBrk="1" hangingPunct="1"/>
            <a:r>
              <a:rPr lang="en-US" sz="2400" b="1">
                <a:latin typeface="Arial" charset="0"/>
                <a:ea typeface="ＭＳ Ｐゴシック" charset="0"/>
                <a:cs typeface="ＭＳ Ｐゴシック" charset="0"/>
              </a:rPr>
              <a:t>Seizures and bloodletting</a:t>
            </a:r>
          </a:p>
          <a:p>
            <a:pPr eaLnBrk="1" hangingPunct="1">
              <a:buFont typeface="Wingdings" charset="0"/>
              <a:buNone/>
            </a:pPr>
            <a:endParaRPr lang="en-US" sz="1800">
              <a:latin typeface="Arial" charset="0"/>
              <a:ea typeface="ＭＳ Ｐゴシック" charset="0"/>
              <a:cs typeface="ＭＳ Ｐゴシック" charset="0"/>
            </a:endParaRPr>
          </a:p>
          <a:p>
            <a:pPr eaLnBrk="1" hangingPunct="1"/>
            <a:endParaRPr lang="en-US" sz="1800">
              <a:latin typeface="Arial" charset="0"/>
              <a:ea typeface="ＭＳ Ｐゴシック" charset="0"/>
              <a:cs typeface="ＭＳ Ｐゴシック" charset="0"/>
            </a:endParaRPr>
          </a:p>
        </p:txBody>
      </p:sp>
      <p:pic>
        <p:nvPicPr>
          <p:cNvPr id="30723" name="Picture 5" descr="phin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05000"/>
            <a:ext cx="4572000" cy="359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1295400" y="392113"/>
            <a:ext cx="5129213"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br>
              <a:rPr lang="en-US" sz="2800" b="1">
                <a:solidFill>
                  <a:schemeClr val="tx2"/>
                </a:solidFill>
                <a:latin typeface="Arial" charset="0"/>
              </a:rPr>
            </a:br>
            <a:r>
              <a:rPr lang="en-US" sz="2800" b="1">
                <a:solidFill>
                  <a:schemeClr val="tx2"/>
                </a:solidFill>
                <a:latin typeface="Arial" charset="0"/>
              </a:rPr>
              <a:t>Brain Regions and Functions</a:t>
            </a:r>
            <a:br>
              <a:rPr lang="en-US" sz="2800" b="1">
                <a:solidFill>
                  <a:schemeClr val="tx2"/>
                </a:solidFill>
                <a:latin typeface="Arial" charset="0"/>
              </a:rPr>
            </a:br>
            <a:endParaRPr lang="en-US" sz="2800" b="1">
              <a:solidFill>
                <a:schemeClr val="tx2"/>
              </a:solidFill>
              <a:latin typeface="Arial" charset="0"/>
            </a:endParaRPr>
          </a:p>
        </p:txBody>
      </p:sp>
      <p:sp>
        <p:nvSpPr>
          <p:cNvPr id="34818" name="Rectangle 3"/>
          <p:cNvSpPr>
            <a:spLocks noChangeArrowheads="1"/>
          </p:cNvSpPr>
          <p:nvPr/>
        </p:nvSpPr>
        <p:spPr bwMode="auto">
          <a:xfrm>
            <a:off x="1295400" y="1371600"/>
            <a:ext cx="7696200" cy="574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1" hangingPunct="1">
              <a:spcBef>
                <a:spcPct val="20000"/>
              </a:spcBef>
              <a:buClr>
                <a:schemeClr val="accent1"/>
              </a:buClr>
              <a:buSzPct val="80000"/>
              <a:buFont typeface="Wingdings" charset="0"/>
              <a:buChar char="n"/>
            </a:pPr>
            <a:r>
              <a:rPr lang="en-US" b="1">
                <a:latin typeface="Arial" charset="0"/>
              </a:rPr>
              <a:t>Hindbrain</a:t>
            </a:r>
            <a:r>
              <a:rPr lang="en-US">
                <a:latin typeface="Arial" charset="0"/>
              </a:rPr>
              <a:t> – </a:t>
            </a:r>
            <a:r>
              <a:rPr lang="en-US" sz="2200">
                <a:latin typeface="Arial" charset="0"/>
              </a:rPr>
              <a:t>vital functions </a:t>
            </a:r>
          </a:p>
          <a:p>
            <a:pPr marL="342900" indent="-342900" eaLnBrk="1" hangingPunct="1">
              <a:spcBef>
                <a:spcPct val="20000"/>
              </a:spcBef>
              <a:buClr>
                <a:schemeClr val="accent1"/>
              </a:buClr>
              <a:buSzPct val="80000"/>
              <a:buFont typeface="Wingdings" charset="0"/>
              <a:buNone/>
            </a:pPr>
            <a:r>
              <a:rPr lang="en-US" sz="2200">
                <a:latin typeface="Arial" charset="0"/>
              </a:rPr>
              <a:t>     </a:t>
            </a:r>
            <a:r>
              <a:rPr lang="en-US" sz="2200" i="1">
                <a:latin typeface="Arial" charset="0"/>
              </a:rPr>
              <a:t>medulla</a:t>
            </a:r>
            <a:r>
              <a:rPr lang="en-US" sz="2200">
                <a:latin typeface="Arial" charset="0"/>
              </a:rPr>
              <a:t> (unconscious functions/breathing/circulation)</a:t>
            </a:r>
          </a:p>
          <a:p>
            <a:pPr marL="342900" indent="-342900" eaLnBrk="1" hangingPunct="1">
              <a:spcBef>
                <a:spcPct val="20000"/>
              </a:spcBef>
              <a:buClr>
                <a:schemeClr val="accent1"/>
              </a:buClr>
              <a:buSzPct val="80000"/>
              <a:buFont typeface="Wingdings" charset="0"/>
              <a:buNone/>
            </a:pPr>
            <a:r>
              <a:rPr lang="en-US" sz="2200">
                <a:latin typeface="Arial" charset="0"/>
              </a:rPr>
              <a:t>     </a:t>
            </a:r>
            <a:r>
              <a:rPr lang="en-US" sz="2200" i="1">
                <a:latin typeface="Arial" charset="0"/>
              </a:rPr>
              <a:t>pons</a:t>
            </a:r>
            <a:r>
              <a:rPr lang="en-US" sz="2200">
                <a:latin typeface="Arial" charset="0"/>
              </a:rPr>
              <a:t> (sleep/arousal)</a:t>
            </a:r>
          </a:p>
          <a:p>
            <a:pPr marL="342900" indent="-342900" eaLnBrk="1" hangingPunct="1">
              <a:spcBef>
                <a:spcPct val="20000"/>
              </a:spcBef>
              <a:buClr>
                <a:schemeClr val="accent1"/>
              </a:buClr>
              <a:buSzPct val="80000"/>
              <a:buFont typeface="Wingdings" charset="0"/>
              <a:buNone/>
            </a:pPr>
            <a:r>
              <a:rPr lang="en-US" sz="2200">
                <a:latin typeface="Arial" charset="0"/>
              </a:rPr>
              <a:t>     </a:t>
            </a:r>
            <a:r>
              <a:rPr lang="en-US" sz="2200" i="1">
                <a:latin typeface="Arial" charset="0"/>
              </a:rPr>
              <a:t>cerebellum</a:t>
            </a:r>
            <a:r>
              <a:rPr lang="en-US" sz="2200">
                <a:latin typeface="Arial" charset="0"/>
              </a:rPr>
              <a:t> (coordination/fine movements)</a:t>
            </a:r>
          </a:p>
          <a:p>
            <a:pPr marL="342900" indent="-342900" eaLnBrk="1" hangingPunct="1">
              <a:spcBef>
                <a:spcPct val="20000"/>
              </a:spcBef>
              <a:buClr>
                <a:schemeClr val="accent1"/>
              </a:buClr>
              <a:buSzPct val="80000"/>
              <a:buFont typeface="Wingdings" charset="0"/>
              <a:buChar char="n"/>
            </a:pPr>
            <a:r>
              <a:rPr lang="en-US" b="1">
                <a:latin typeface="Arial" charset="0"/>
              </a:rPr>
              <a:t>Midbrain</a:t>
            </a:r>
            <a:r>
              <a:rPr lang="en-US">
                <a:latin typeface="Arial" charset="0"/>
              </a:rPr>
              <a:t> – </a:t>
            </a:r>
            <a:r>
              <a:rPr lang="en-US" sz="2200">
                <a:latin typeface="Arial" charset="0"/>
              </a:rPr>
              <a:t>sensory functions </a:t>
            </a:r>
          </a:p>
          <a:p>
            <a:pPr marL="342900" indent="-342900" eaLnBrk="1" hangingPunct="1">
              <a:spcBef>
                <a:spcPct val="20000"/>
              </a:spcBef>
              <a:buClr>
                <a:schemeClr val="accent1"/>
              </a:buClr>
              <a:buSzPct val="80000"/>
              <a:buFont typeface="Wingdings" charset="0"/>
              <a:buNone/>
            </a:pPr>
            <a:r>
              <a:rPr lang="en-US" sz="2200" i="1">
                <a:latin typeface="Arial" charset="0"/>
              </a:rPr>
              <a:t>    dopamine system</a:t>
            </a:r>
            <a:r>
              <a:rPr lang="en-US" sz="2200">
                <a:latin typeface="Arial" charset="0"/>
              </a:rPr>
              <a:t> (voluntary movement)</a:t>
            </a:r>
          </a:p>
          <a:p>
            <a:pPr marL="342900" indent="-342900" eaLnBrk="1" hangingPunct="1">
              <a:spcBef>
                <a:spcPct val="20000"/>
              </a:spcBef>
              <a:buClr>
                <a:schemeClr val="accent1"/>
              </a:buClr>
              <a:buSzPct val="80000"/>
              <a:buFont typeface="Wingdings" charset="0"/>
              <a:buNone/>
            </a:pPr>
            <a:r>
              <a:rPr lang="en-US" sz="2200">
                <a:latin typeface="Arial" charset="0"/>
              </a:rPr>
              <a:t>    </a:t>
            </a:r>
            <a:r>
              <a:rPr lang="en-US" sz="2200" i="1">
                <a:latin typeface="Arial" charset="0"/>
              </a:rPr>
              <a:t>reticular activating system</a:t>
            </a:r>
            <a:r>
              <a:rPr lang="en-US" sz="2200">
                <a:latin typeface="Arial" charset="0"/>
              </a:rPr>
              <a:t> (sleep/arousal/breathing/pain)</a:t>
            </a:r>
          </a:p>
          <a:p>
            <a:pPr marL="342900" indent="-342900" eaLnBrk="1" hangingPunct="1">
              <a:spcBef>
                <a:spcPct val="20000"/>
              </a:spcBef>
              <a:buClr>
                <a:schemeClr val="accent1"/>
              </a:buClr>
              <a:buSzPct val="80000"/>
              <a:buFont typeface="Wingdings" charset="0"/>
              <a:buChar char="n"/>
            </a:pPr>
            <a:r>
              <a:rPr lang="en-US" b="1">
                <a:latin typeface="Arial" charset="0"/>
              </a:rPr>
              <a:t>Forebrain</a:t>
            </a:r>
            <a:r>
              <a:rPr lang="en-US">
                <a:latin typeface="Arial" charset="0"/>
              </a:rPr>
              <a:t> – </a:t>
            </a:r>
            <a:r>
              <a:rPr lang="en-US" sz="2200">
                <a:latin typeface="Arial" charset="0"/>
              </a:rPr>
              <a:t>emotion, complex thought</a:t>
            </a:r>
          </a:p>
          <a:p>
            <a:pPr marL="342900" indent="-342900" eaLnBrk="1" hangingPunct="1">
              <a:spcBef>
                <a:spcPct val="20000"/>
              </a:spcBef>
              <a:buClr>
                <a:schemeClr val="accent1"/>
              </a:buClr>
              <a:buSzPct val="80000"/>
              <a:buFont typeface="Wingdings" charset="0"/>
              <a:buNone/>
            </a:pPr>
            <a:r>
              <a:rPr lang="en-US" sz="2200" i="1">
                <a:latin typeface="Arial" charset="0"/>
              </a:rPr>
              <a:t>    thalamus</a:t>
            </a:r>
            <a:r>
              <a:rPr lang="en-US" sz="2200">
                <a:latin typeface="Arial" charset="0"/>
              </a:rPr>
              <a:t> (relay for incoming signals)</a:t>
            </a:r>
          </a:p>
          <a:p>
            <a:pPr marL="342900" indent="-342900" eaLnBrk="1" hangingPunct="1">
              <a:spcBef>
                <a:spcPct val="20000"/>
              </a:spcBef>
              <a:buClr>
                <a:schemeClr val="accent1"/>
              </a:buClr>
              <a:buSzPct val="80000"/>
              <a:buFont typeface="Wingdings" charset="0"/>
              <a:buNone/>
            </a:pPr>
            <a:r>
              <a:rPr lang="en-US" sz="2200">
                <a:latin typeface="Arial" charset="0"/>
              </a:rPr>
              <a:t>    </a:t>
            </a:r>
            <a:r>
              <a:rPr lang="en-US" sz="2200" i="1">
                <a:latin typeface="Arial" charset="0"/>
              </a:rPr>
              <a:t>hypothalamus</a:t>
            </a:r>
            <a:r>
              <a:rPr lang="en-US" sz="2200">
                <a:latin typeface="Arial" charset="0"/>
              </a:rPr>
              <a:t> (biological needs; hunger, thirst, sexual behavior, caring for offspring, aggression)</a:t>
            </a:r>
          </a:p>
          <a:p>
            <a:pPr marL="342900" indent="-342900" eaLnBrk="1" hangingPunct="1">
              <a:spcBef>
                <a:spcPct val="20000"/>
              </a:spcBef>
              <a:buClr>
                <a:schemeClr val="accent1"/>
              </a:buClr>
              <a:buSzPct val="80000"/>
              <a:buFont typeface="Wingdings" charset="0"/>
              <a:buNone/>
            </a:pPr>
            <a:r>
              <a:rPr lang="en-US" sz="2200">
                <a:latin typeface="Arial" charset="0"/>
              </a:rPr>
              <a:t>    </a:t>
            </a:r>
            <a:r>
              <a:rPr lang="en-US" sz="2200" i="1">
                <a:latin typeface="Arial" charset="0"/>
              </a:rPr>
              <a:t>limbic system</a:t>
            </a:r>
            <a:r>
              <a:rPr lang="en-US" sz="2200">
                <a:latin typeface="Arial" charset="0"/>
              </a:rPr>
              <a:t> (many structures; emotions)</a:t>
            </a:r>
          </a:p>
          <a:p>
            <a:pPr marL="342900" indent="-342900" eaLnBrk="1" hangingPunct="1">
              <a:spcBef>
                <a:spcPct val="20000"/>
              </a:spcBef>
              <a:buClr>
                <a:schemeClr val="accent1"/>
              </a:buClr>
              <a:buSzPct val="80000"/>
              <a:buFont typeface="Wingdings" charset="0"/>
              <a:buNone/>
            </a:pPr>
            <a:r>
              <a:rPr lang="en-US" sz="2200">
                <a:latin typeface="Arial" charset="0"/>
              </a:rPr>
              <a:t>    Also contains: cerebrum, cerebral cortex, corpus callosum</a:t>
            </a:r>
          </a:p>
          <a:p>
            <a:pPr marL="342900" indent="-342900" eaLnBrk="1" hangingPunct="1">
              <a:spcBef>
                <a:spcPct val="20000"/>
              </a:spcBef>
              <a:buClr>
                <a:schemeClr val="accent1"/>
              </a:buClr>
              <a:buSzPct val="80000"/>
              <a:buFont typeface="Wingdings" charset="0"/>
              <a:buNone/>
            </a:pPr>
            <a:endParaRPr lang="en-US" sz="2200">
              <a:latin typeface="Arial" charset="0"/>
            </a:endParaRPr>
          </a:p>
        </p:txBody>
      </p:sp>
      <p:pic>
        <p:nvPicPr>
          <p:cNvPr id="34819" name="Picture 5" descr="MCj01978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1924050" cy="174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1371600" y="333375"/>
            <a:ext cx="66294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br>
              <a:rPr lang="en-US" sz="2800" b="1">
                <a:solidFill>
                  <a:schemeClr val="tx2"/>
                </a:solidFill>
                <a:latin typeface="Arial" charset="0"/>
              </a:rPr>
            </a:br>
            <a:r>
              <a:rPr lang="en-US" sz="2800" b="1">
                <a:solidFill>
                  <a:schemeClr val="tx2"/>
                </a:solidFill>
                <a:latin typeface="Arial" charset="0"/>
              </a:rPr>
              <a:t>The Cerebrum: Two Hemispheres, Four Lobes</a:t>
            </a:r>
            <a:br>
              <a:rPr lang="en-US" sz="2800" b="1">
                <a:solidFill>
                  <a:schemeClr val="tx2"/>
                </a:solidFill>
                <a:latin typeface="Arial" charset="0"/>
              </a:rPr>
            </a:br>
            <a:endParaRPr lang="en-US" sz="2800" b="1">
              <a:solidFill>
                <a:schemeClr val="tx2"/>
              </a:solidFill>
              <a:latin typeface="Arial" charset="0"/>
            </a:endParaRPr>
          </a:p>
        </p:txBody>
      </p:sp>
      <p:sp>
        <p:nvSpPr>
          <p:cNvPr id="36866" name="Rectangle 3"/>
          <p:cNvSpPr>
            <a:spLocks noChangeArrowheads="1"/>
          </p:cNvSpPr>
          <p:nvPr/>
        </p:nvSpPr>
        <p:spPr bwMode="auto">
          <a:xfrm>
            <a:off x="1295400" y="1752600"/>
            <a:ext cx="76962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1" hangingPunct="1">
              <a:lnSpc>
                <a:spcPct val="90000"/>
              </a:lnSpc>
              <a:spcBef>
                <a:spcPct val="20000"/>
              </a:spcBef>
              <a:buClr>
                <a:schemeClr val="accent1"/>
              </a:buClr>
              <a:buSzPct val="80000"/>
              <a:buFont typeface="Wingdings" charset="0"/>
              <a:buChar char="n"/>
            </a:pPr>
            <a:r>
              <a:rPr lang="en-US" b="1" dirty="0">
                <a:latin typeface="Arial" charset="0"/>
              </a:rPr>
              <a:t>Cerebrum:</a:t>
            </a:r>
            <a:r>
              <a:rPr lang="en-US" sz="2000" b="1" dirty="0">
                <a:latin typeface="Arial" charset="0"/>
              </a:rPr>
              <a:t> </a:t>
            </a:r>
            <a:r>
              <a:rPr lang="en-US" sz="2000" dirty="0">
                <a:latin typeface="Arial" charset="0"/>
              </a:rPr>
              <a:t>largest and most complex part of the brain</a:t>
            </a:r>
          </a:p>
          <a:p>
            <a:pPr marL="342900" indent="-342900" eaLnBrk="1" hangingPunct="1">
              <a:lnSpc>
                <a:spcPct val="90000"/>
              </a:lnSpc>
              <a:spcBef>
                <a:spcPct val="20000"/>
              </a:spcBef>
              <a:buClr>
                <a:schemeClr val="accent1"/>
              </a:buClr>
              <a:buSzPct val="80000"/>
              <a:buFont typeface="Wingdings" charset="0"/>
              <a:buChar char="n"/>
            </a:pPr>
            <a:r>
              <a:rPr lang="en-US" b="1" dirty="0">
                <a:latin typeface="Arial" charset="0"/>
              </a:rPr>
              <a:t>Cerebral cortex</a:t>
            </a:r>
            <a:r>
              <a:rPr lang="en-US" sz="2000" b="1" dirty="0">
                <a:latin typeface="Arial" charset="0"/>
              </a:rPr>
              <a:t>: </a:t>
            </a:r>
            <a:r>
              <a:rPr lang="en-US" sz="2000" dirty="0">
                <a:latin typeface="Arial" charset="0"/>
              </a:rPr>
              <a:t>outer layer of the cerebrum</a:t>
            </a:r>
            <a:endParaRPr lang="en-US" sz="2000" b="1" dirty="0">
              <a:latin typeface="Arial" charset="0"/>
            </a:endParaRPr>
          </a:p>
          <a:p>
            <a:pPr marL="342900" indent="-342900" eaLnBrk="1" hangingPunct="1">
              <a:lnSpc>
                <a:spcPct val="90000"/>
              </a:lnSpc>
              <a:spcBef>
                <a:spcPct val="20000"/>
              </a:spcBef>
              <a:buClr>
                <a:schemeClr val="accent1"/>
              </a:buClr>
              <a:buSzPct val="80000"/>
              <a:buFont typeface="Wingdings" charset="0"/>
              <a:buChar char="n"/>
            </a:pPr>
            <a:r>
              <a:rPr lang="en-US" b="1" dirty="0">
                <a:latin typeface="Arial" charset="0"/>
              </a:rPr>
              <a:t>Cerebral Hemispheres</a:t>
            </a:r>
            <a:r>
              <a:rPr lang="en-US" sz="2000" dirty="0">
                <a:latin typeface="Arial" charset="0"/>
              </a:rPr>
              <a:t> – two specialized halves connected by the </a:t>
            </a:r>
            <a:r>
              <a:rPr lang="en-US" sz="2000" b="1" dirty="0">
                <a:latin typeface="Arial" charset="0"/>
              </a:rPr>
              <a:t>corpus collosum</a:t>
            </a:r>
            <a:endParaRPr lang="en-US" sz="2000" dirty="0">
              <a:latin typeface="Arial" charset="0"/>
            </a:endParaRPr>
          </a:p>
          <a:p>
            <a:pPr marL="685800" lvl="1" indent="-228600" eaLnBrk="1" hangingPunct="1">
              <a:lnSpc>
                <a:spcPct val="90000"/>
              </a:lnSpc>
              <a:spcBef>
                <a:spcPct val="20000"/>
              </a:spcBef>
              <a:buFontTx/>
              <a:buChar char="–"/>
            </a:pPr>
            <a:r>
              <a:rPr lang="en-US" sz="2000" b="1" dirty="0">
                <a:latin typeface="Arial" charset="0"/>
              </a:rPr>
              <a:t>Left hemisphere</a:t>
            </a:r>
            <a:r>
              <a:rPr lang="en-US" sz="2000" dirty="0">
                <a:latin typeface="Arial" charset="0"/>
              </a:rPr>
              <a:t> – verbal processing, logical, intellectual</a:t>
            </a:r>
          </a:p>
          <a:p>
            <a:pPr marL="685800" lvl="1" indent="-228600" eaLnBrk="1" hangingPunct="1">
              <a:lnSpc>
                <a:spcPct val="90000"/>
              </a:lnSpc>
              <a:spcBef>
                <a:spcPct val="20000"/>
              </a:spcBef>
              <a:buFontTx/>
              <a:buChar char="–"/>
            </a:pPr>
            <a:r>
              <a:rPr lang="en-US" sz="2000" b="1" dirty="0">
                <a:latin typeface="Arial" charset="0"/>
              </a:rPr>
              <a:t>Right hemisphere</a:t>
            </a:r>
            <a:r>
              <a:rPr lang="en-US" sz="2000" dirty="0">
                <a:latin typeface="Arial" charset="0"/>
              </a:rPr>
              <a:t> – nonverbal processing, intuitive, creative, emotional</a:t>
            </a:r>
          </a:p>
          <a:p>
            <a:pPr marL="342900" indent="-342900" eaLnBrk="1" hangingPunct="1">
              <a:lnSpc>
                <a:spcPct val="90000"/>
              </a:lnSpc>
              <a:spcBef>
                <a:spcPct val="20000"/>
              </a:spcBef>
              <a:buClr>
                <a:schemeClr val="accent1"/>
              </a:buClr>
              <a:buSzPct val="80000"/>
              <a:buFont typeface="Wingdings" charset="0"/>
              <a:buChar char="n"/>
            </a:pPr>
            <a:r>
              <a:rPr lang="en-US" b="1" dirty="0">
                <a:latin typeface="Arial" charset="0"/>
              </a:rPr>
              <a:t>Four Lobes</a:t>
            </a:r>
            <a:r>
              <a:rPr lang="en-US" sz="2000" dirty="0">
                <a:latin typeface="Arial" charset="0"/>
              </a:rPr>
              <a:t>:</a:t>
            </a:r>
          </a:p>
          <a:p>
            <a:pPr marL="685800" lvl="1" indent="-228600" eaLnBrk="1" hangingPunct="1">
              <a:lnSpc>
                <a:spcPct val="90000"/>
              </a:lnSpc>
              <a:spcBef>
                <a:spcPct val="20000"/>
              </a:spcBef>
              <a:buFontTx/>
              <a:buChar char="–"/>
            </a:pPr>
            <a:r>
              <a:rPr lang="en-US" sz="2000" b="1" dirty="0">
                <a:solidFill>
                  <a:srgbClr val="00CC99"/>
                </a:solidFill>
                <a:latin typeface="Arial" charset="0"/>
              </a:rPr>
              <a:t>Occipital</a:t>
            </a:r>
            <a:r>
              <a:rPr lang="en-US" sz="2000" dirty="0">
                <a:latin typeface="Arial" charset="0"/>
              </a:rPr>
              <a:t> – vision</a:t>
            </a:r>
          </a:p>
          <a:p>
            <a:pPr marL="685800" lvl="1" indent="-228600" eaLnBrk="1" hangingPunct="1">
              <a:lnSpc>
                <a:spcPct val="90000"/>
              </a:lnSpc>
              <a:spcBef>
                <a:spcPct val="20000"/>
              </a:spcBef>
              <a:buFontTx/>
              <a:buChar char="–"/>
            </a:pPr>
            <a:r>
              <a:rPr lang="en-US" sz="2000" b="1" dirty="0">
                <a:latin typeface="Arial" charset="0"/>
              </a:rPr>
              <a:t>Parietal</a:t>
            </a:r>
            <a:r>
              <a:rPr lang="en-US" sz="2000" dirty="0">
                <a:latin typeface="Arial" charset="0"/>
              </a:rPr>
              <a:t> - somatosensory</a:t>
            </a:r>
          </a:p>
          <a:p>
            <a:pPr marL="685800" lvl="1" indent="-228600" eaLnBrk="1" hangingPunct="1">
              <a:lnSpc>
                <a:spcPct val="90000"/>
              </a:lnSpc>
              <a:spcBef>
                <a:spcPct val="20000"/>
              </a:spcBef>
              <a:buFontTx/>
              <a:buChar char="–"/>
            </a:pPr>
            <a:r>
              <a:rPr lang="en-US" sz="2000" b="1" dirty="0">
                <a:solidFill>
                  <a:schemeClr val="hlink"/>
                </a:solidFill>
                <a:latin typeface="Arial" charset="0"/>
              </a:rPr>
              <a:t>Temporal</a:t>
            </a:r>
            <a:r>
              <a:rPr lang="en-US" sz="2000" dirty="0">
                <a:latin typeface="Arial" charset="0"/>
              </a:rPr>
              <a:t> - auditory</a:t>
            </a:r>
          </a:p>
          <a:p>
            <a:pPr marL="685800" lvl="1" indent="-228600" eaLnBrk="1" hangingPunct="1">
              <a:lnSpc>
                <a:spcPct val="90000"/>
              </a:lnSpc>
              <a:spcBef>
                <a:spcPct val="20000"/>
              </a:spcBef>
              <a:buFontTx/>
              <a:buChar char="–"/>
            </a:pPr>
            <a:r>
              <a:rPr lang="en-US" sz="2000" b="1" dirty="0">
                <a:solidFill>
                  <a:srgbClr val="FF66FF"/>
                </a:solidFill>
                <a:latin typeface="Arial" charset="0"/>
              </a:rPr>
              <a:t>Frontal</a:t>
            </a:r>
            <a:r>
              <a:rPr lang="en-US" sz="2000" dirty="0">
                <a:latin typeface="Arial" charset="0"/>
              </a:rPr>
              <a:t> – movement, executive control systems</a:t>
            </a:r>
            <a:r>
              <a:rPr lang="en-US" i="1" dirty="0">
                <a:latin typeface="Arial" charset="0"/>
              </a:rPr>
              <a:t> </a:t>
            </a:r>
            <a:endParaRPr lang="en-US" dirty="0">
              <a:latin typeface="Arial" charset="0"/>
            </a:endParaRPr>
          </a:p>
          <a:p>
            <a:pPr marL="342900" indent="-342900" eaLnBrk="1" hangingPunct="1">
              <a:lnSpc>
                <a:spcPct val="90000"/>
              </a:lnSpc>
              <a:spcBef>
                <a:spcPct val="20000"/>
              </a:spcBef>
              <a:buClr>
                <a:schemeClr val="accent1"/>
              </a:buClr>
              <a:buSzPct val="80000"/>
              <a:buFont typeface="Wingdings" charset="0"/>
              <a:buNone/>
            </a:pPr>
            <a:r>
              <a:rPr lang="en-US" b="1" dirty="0">
                <a:latin typeface="Arial" charset="0"/>
              </a:rPr>
              <a:t>			</a:t>
            </a:r>
            <a:r>
              <a:rPr lang="en-US" b="1" dirty="0">
                <a:latin typeface="Arial" charset="0"/>
                <a:hlinkClick r:id="rId3"/>
              </a:rPr>
              <a:t>PARTS OF THE BRAIN</a:t>
            </a:r>
            <a:endParaRPr lang="en-US" b="1" dirty="0">
              <a:latin typeface="Arial" charset="0"/>
            </a:endParaRPr>
          </a:p>
        </p:txBody>
      </p:sp>
      <p:pic>
        <p:nvPicPr>
          <p:cNvPr id="36867" name="Picture 1032" descr="MCHM0030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267200"/>
            <a:ext cx="1905000" cy="127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8" name="Picture 1033" descr="MCj040593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057400"/>
            <a:ext cx="106521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1141413"/>
            <a:ext cx="5253037" cy="571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Rectangle 2"/>
          <p:cNvSpPr>
            <a:spLocks noGrp="1" noChangeArrowheads="1"/>
          </p:cNvSpPr>
          <p:nvPr>
            <p:ph type="title"/>
          </p:nvPr>
        </p:nvSpPr>
        <p:spPr/>
        <p:txBody>
          <a:bodyPr/>
          <a:lstStyle/>
          <a:p>
            <a:pPr eaLnBrk="1" hangingPunct="1"/>
            <a:r>
              <a:rPr lang="en-US" sz="2800" b="1">
                <a:latin typeface="Times New Roman" charset="0"/>
                <a:ea typeface="ＭＳ Ｐゴシック" charset="0"/>
                <a:cs typeface="ＭＳ Ｐゴシック" charset="0"/>
              </a:rPr>
              <a:t>The Parts of the Human Brain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0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706563"/>
            <a:ext cx="8966200" cy="477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Rectangle 2"/>
          <p:cNvSpPr>
            <a:spLocks noGrp="1" noChangeArrowheads="1"/>
          </p:cNvSpPr>
          <p:nvPr>
            <p:ph type="title"/>
          </p:nvPr>
        </p:nvSpPr>
        <p:spPr/>
        <p:txBody>
          <a:bodyPr/>
          <a:lstStyle/>
          <a:p>
            <a:pPr eaLnBrk="1" hangingPunct="1"/>
            <a:r>
              <a:rPr lang="en-US" sz="2800" b="1">
                <a:latin typeface="Times New Roman" charset="0"/>
                <a:ea typeface="ＭＳ Ｐゴシック" charset="0"/>
                <a:cs typeface="ＭＳ Ｐゴシック" charset="0"/>
              </a:rPr>
              <a:t>The Geography of the Cerebral Cortex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9"/>
          <p:cNvSpPr>
            <a:spLocks noGrp="1" noChangeArrowheads="1"/>
          </p:cNvSpPr>
          <p:nvPr>
            <p:ph type="title"/>
          </p:nvPr>
        </p:nvSpPr>
        <p:spPr/>
        <p:txBody>
          <a:bodyPr/>
          <a:lstStyle/>
          <a:p>
            <a:pPr algn="ctr" eaLnBrk="1" hangingPunct="1"/>
            <a:r>
              <a:rPr lang="en-US" b="1">
                <a:latin typeface="Arial" charset="0"/>
                <a:ea typeface="ＭＳ Ｐゴシック" charset="0"/>
                <a:cs typeface="ＭＳ Ｐゴシック" charset="0"/>
              </a:rPr>
              <a:t>Frontal Lobotomies</a:t>
            </a:r>
          </a:p>
        </p:txBody>
      </p:sp>
      <p:sp>
        <p:nvSpPr>
          <p:cNvPr id="43010" name="Rectangle 20"/>
          <p:cNvSpPr>
            <a:spLocks noGrp="1" noChangeArrowheads="1"/>
          </p:cNvSpPr>
          <p:nvPr>
            <p:ph type="body" idx="4294967295"/>
          </p:nvPr>
        </p:nvSpPr>
        <p:spPr>
          <a:xfrm>
            <a:off x="1447800" y="914400"/>
            <a:ext cx="4724400" cy="5334000"/>
          </a:xfrm>
        </p:spPr>
        <p:txBody>
          <a:bodyPr/>
          <a:lstStyle/>
          <a:p>
            <a:pPr eaLnBrk="1" hangingPunct="1"/>
            <a:endParaRPr lang="en-US" b="1">
              <a:latin typeface="Arial" charset="0"/>
              <a:ea typeface="ＭＳ Ｐゴシック" charset="0"/>
              <a:cs typeface="ＭＳ Ｐゴシック" charset="0"/>
            </a:endParaRPr>
          </a:p>
          <a:p>
            <a:pPr eaLnBrk="1" hangingPunct="1"/>
            <a:r>
              <a:rPr lang="en-US" sz="2400" b="1">
                <a:latin typeface="Arial" charset="0"/>
                <a:ea typeface="ＭＳ Ｐゴシック" charset="0"/>
                <a:cs typeface="ＭＳ Ｐゴシック" charset="0"/>
              </a:rPr>
              <a:t>Originally tried on animals</a:t>
            </a:r>
          </a:p>
          <a:p>
            <a:pPr eaLnBrk="1" hangingPunct="1"/>
            <a:r>
              <a:rPr lang="en-US" sz="2400" b="1">
                <a:latin typeface="Arial" charset="0"/>
                <a:ea typeface="ＭＳ Ｐゴシック" charset="0"/>
                <a:cs typeface="ＭＳ Ｐゴシック" charset="0"/>
              </a:rPr>
              <a:t>In 1935 used by neurosurgeon</a:t>
            </a:r>
          </a:p>
          <a:p>
            <a:pPr eaLnBrk="1" hangingPunct="1"/>
            <a:r>
              <a:rPr lang="en-US" sz="2400" b="1">
                <a:latin typeface="Arial" charset="0"/>
                <a:ea typeface="ＭＳ Ｐゴシック" charset="0"/>
                <a:cs typeface="ＭＳ Ｐゴシック" charset="0"/>
              </a:rPr>
              <a:t>Results of lobotomies </a:t>
            </a:r>
          </a:p>
          <a:p>
            <a:pPr eaLnBrk="1" hangingPunct="1"/>
            <a:r>
              <a:rPr lang="en-US" sz="2400" b="1">
                <a:latin typeface="Arial" charset="0"/>
                <a:ea typeface="ＭＳ Ｐゴシック" charset="0"/>
                <a:cs typeface="ＭＳ Ｐゴシック" charset="0"/>
              </a:rPr>
              <a:t>Destroys frontal lobes</a:t>
            </a:r>
          </a:p>
          <a:p>
            <a:pPr eaLnBrk="1" hangingPunct="1"/>
            <a:r>
              <a:rPr lang="en-US" sz="2400" b="1">
                <a:latin typeface="Arial" charset="0"/>
                <a:ea typeface="ＭＳ Ｐゴシック" charset="0"/>
                <a:cs typeface="ＭＳ Ｐゴシック" charset="0"/>
              </a:rPr>
              <a:t>Estimations from 1940</a:t>
            </a:r>
            <a:r>
              <a:rPr lang="ja-JP" altLang="en-US" sz="2400" b="1">
                <a:latin typeface="Arial" charset="0"/>
                <a:ea typeface="ＭＳ Ｐゴシック" charset="0"/>
                <a:cs typeface="ＭＳ Ｐゴシック" charset="0"/>
              </a:rPr>
              <a:t>’</a:t>
            </a:r>
            <a:r>
              <a:rPr lang="en-US" altLang="ja-JP" sz="2400" b="1">
                <a:latin typeface="Arial" charset="0"/>
                <a:ea typeface="ＭＳ Ｐゴシック" charset="0"/>
                <a:cs typeface="ＭＳ Ｐゴシック" charset="0"/>
              </a:rPr>
              <a:t>s &amp; 1950</a:t>
            </a:r>
            <a:r>
              <a:rPr lang="ja-JP" altLang="en-US" sz="2400" b="1">
                <a:latin typeface="Arial" charset="0"/>
                <a:ea typeface="ＭＳ Ｐゴシック" charset="0"/>
                <a:cs typeface="ＭＳ Ｐゴシック" charset="0"/>
              </a:rPr>
              <a:t>’</a:t>
            </a:r>
            <a:r>
              <a:rPr lang="en-US" altLang="ja-JP" sz="2400" b="1">
                <a:latin typeface="Arial" charset="0"/>
                <a:ea typeface="ＭＳ Ｐゴシック" charset="0"/>
                <a:cs typeface="ＭＳ Ｐゴシック" charset="0"/>
              </a:rPr>
              <a:t>s</a:t>
            </a:r>
          </a:p>
          <a:p>
            <a:pPr eaLnBrk="1" hangingPunct="1"/>
            <a:r>
              <a:rPr lang="en-US" sz="2400" b="1">
                <a:latin typeface="Arial" charset="0"/>
                <a:ea typeface="ＭＳ Ｐゴシック" charset="0"/>
                <a:cs typeface="ＭＳ Ｐゴシック" charset="0"/>
              </a:rPr>
              <a:t>After 1950</a:t>
            </a:r>
            <a:r>
              <a:rPr lang="ja-JP" altLang="en-US" sz="2400" b="1">
                <a:latin typeface="Arial" charset="0"/>
                <a:ea typeface="ＭＳ Ｐゴシック" charset="0"/>
                <a:cs typeface="ＭＳ Ｐゴシック" charset="0"/>
              </a:rPr>
              <a:t>’</a:t>
            </a:r>
            <a:r>
              <a:rPr lang="en-US" altLang="ja-JP" sz="2400" b="1">
                <a:latin typeface="Arial" charset="0"/>
                <a:ea typeface="ＭＳ Ｐゴシック" charset="0"/>
                <a:cs typeface="ＭＳ Ｐゴシック" charset="0"/>
              </a:rPr>
              <a:t>s lobotomies decreased</a:t>
            </a:r>
          </a:p>
          <a:p>
            <a:pPr eaLnBrk="1" hangingPunct="1"/>
            <a:r>
              <a:rPr lang="en-US" sz="2400" b="1">
                <a:latin typeface="Arial" charset="0"/>
                <a:ea typeface="ＭＳ Ｐゴシック" charset="0"/>
                <a:cs typeface="ＭＳ Ｐゴシック" charset="0"/>
              </a:rPr>
              <a:t>Refined lobotomies used today</a:t>
            </a:r>
          </a:p>
          <a:p>
            <a:pPr eaLnBrk="1" hangingPunct="1"/>
            <a:endParaRPr lang="en-US" sz="2400">
              <a:latin typeface="Arial" charset="0"/>
              <a:ea typeface="ＭＳ Ｐゴシック" charset="0"/>
              <a:cs typeface="ＭＳ Ｐゴシック" charset="0"/>
            </a:endParaRPr>
          </a:p>
        </p:txBody>
      </p:sp>
      <p:sp>
        <p:nvSpPr>
          <p:cNvPr id="43011" name="Text Box 17"/>
          <p:cNvSpPr txBox="1">
            <a:spLocks noChangeArrowheads="1"/>
          </p:cNvSpPr>
          <p:nvPr/>
        </p:nvSpPr>
        <p:spPr bwMode="auto">
          <a:xfrm>
            <a:off x="1447800" y="1600200"/>
            <a:ext cx="518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
        <p:nvSpPr>
          <p:cNvPr id="43012" name="Text Box 18"/>
          <p:cNvSpPr txBox="1">
            <a:spLocks noChangeArrowheads="1"/>
          </p:cNvSpPr>
          <p:nvPr/>
        </p:nvSpPr>
        <p:spPr bwMode="auto">
          <a:xfrm rot="10800000">
            <a:off x="1676400" y="1905000"/>
            <a:ext cx="502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pic>
        <p:nvPicPr>
          <p:cNvPr id="43013" name="Picture 3" descr="MCj02219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38400"/>
            <a:ext cx="25146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MPj043305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4694238"/>
            <a:ext cx="29083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6" name="Rectangle 2"/>
          <p:cNvSpPr>
            <a:spLocks noChangeArrowheads="1"/>
          </p:cNvSpPr>
          <p:nvPr/>
        </p:nvSpPr>
        <p:spPr bwMode="auto">
          <a:xfrm>
            <a:off x="1295400" y="492125"/>
            <a:ext cx="7010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b="1">
                <a:solidFill>
                  <a:schemeClr val="tx2"/>
                </a:solidFill>
                <a:latin typeface="Arial" charset="0"/>
              </a:rPr>
              <a:t>Communication in the Nervous System</a:t>
            </a:r>
          </a:p>
        </p:txBody>
      </p:sp>
      <p:sp>
        <p:nvSpPr>
          <p:cNvPr id="6147" name="Rectangle 3"/>
          <p:cNvSpPr>
            <a:spLocks noChangeArrowheads="1"/>
          </p:cNvSpPr>
          <p:nvPr/>
        </p:nvSpPr>
        <p:spPr bwMode="auto">
          <a:xfrm>
            <a:off x="1295400" y="1066800"/>
            <a:ext cx="7053263" cy="474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1" hangingPunct="1">
              <a:spcBef>
                <a:spcPct val="20000"/>
              </a:spcBef>
              <a:buClr>
                <a:schemeClr val="accent1"/>
              </a:buClr>
              <a:buSzPct val="80000"/>
              <a:buFont typeface="Wingdings" charset="0"/>
              <a:buChar char="n"/>
            </a:pPr>
            <a:r>
              <a:rPr lang="en-US">
                <a:latin typeface="Arial" charset="0"/>
              </a:rPr>
              <a:t>Nervous system: body</a:t>
            </a:r>
            <a:r>
              <a:rPr lang="ja-JP" altLang="en-US">
                <a:latin typeface="Arial" charset="0"/>
              </a:rPr>
              <a:t>’</a:t>
            </a:r>
            <a:r>
              <a:rPr lang="en-US" altLang="ja-JP">
                <a:latin typeface="Arial" charset="0"/>
              </a:rPr>
              <a:t>s communication network</a:t>
            </a:r>
          </a:p>
          <a:p>
            <a:pPr marL="342900" indent="-342900" eaLnBrk="1" hangingPunct="1">
              <a:spcBef>
                <a:spcPct val="20000"/>
              </a:spcBef>
              <a:buClr>
                <a:schemeClr val="accent1"/>
              </a:buClr>
              <a:buSzPct val="80000"/>
              <a:buFont typeface="Wingdings" charset="0"/>
              <a:buChar char="n"/>
            </a:pPr>
            <a:r>
              <a:rPr lang="en-US">
                <a:latin typeface="Arial" charset="0"/>
              </a:rPr>
              <a:t>3 basic functions: receive, integrate, respond</a:t>
            </a:r>
          </a:p>
          <a:p>
            <a:pPr marL="342900" indent="-342900" eaLnBrk="1" hangingPunct="1">
              <a:spcBef>
                <a:spcPct val="20000"/>
              </a:spcBef>
              <a:buClr>
                <a:schemeClr val="accent1"/>
              </a:buClr>
              <a:buSzPct val="80000"/>
              <a:buFont typeface="Wingdings" charset="0"/>
              <a:buChar char="n"/>
            </a:pPr>
            <a:r>
              <a:rPr lang="en-US">
                <a:latin typeface="Arial" charset="0"/>
              </a:rPr>
              <a:t>Hardware:</a:t>
            </a:r>
          </a:p>
          <a:p>
            <a:pPr marL="746125" lvl="1" indent="-288925" eaLnBrk="1" hangingPunct="1">
              <a:spcBef>
                <a:spcPct val="20000"/>
              </a:spcBef>
              <a:buFontTx/>
              <a:buChar char="–"/>
            </a:pPr>
            <a:r>
              <a:rPr lang="en-US" b="1">
                <a:latin typeface="Arial" charset="0"/>
              </a:rPr>
              <a:t>Neurons</a:t>
            </a:r>
            <a:r>
              <a:rPr lang="en-US">
                <a:latin typeface="Arial" charset="0"/>
              </a:rPr>
              <a:t> – receive, integrate, transmit information</a:t>
            </a:r>
            <a:endParaRPr lang="en-US" b="1">
              <a:latin typeface="Arial" charset="0"/>
            </a:endParaRPr>
          </a:p>
          <a:p>
            <a:pPr marL="746125" lvl="1" indent="-288925" eaLnBrk="1" hangingPunct="1">
              <a:spcBef>
                <a:spcPct val="20000"/>
              </a:spcBef>
              <a:buFontTx/>
              <a:buChar char="–"/>
            </a:pPr>
            <a:r>
              <a:rPr lang="en-US" b="1">
                <a:latin typeface="Arial" charset="0"/>
              </a:rPr>
              <a:t>Glia/Glial Cells</a:t>
            </a:r>
            <a:r>
              <a:rPr lang="en-US">
                <a:latin typeface="Arial" charset="0"/>
              </a:rPr>
              <a:t> – structural support and insulation</a:t>
            </a:r>
          </a:p>
          <a:p>
            <a:pPr marL="746125" lvl="1" indent="-288925" eaLnBrk="1" hangingPunct="1">
              <a:spcBef>
                <a:spcPct val="20000"/>
              </a:spcBef>
            </a:pPr>
            <a:r>
              <a:rPr lang="en-US" b="1">
                <a:latin typeface="Arial" charset="0"/>
              </a:rPr>
              <a:t>Main parts of neuron cells:</a:t>
            </a:r>
          </a:p>
          <a:p>
            <a:pPr marL="746125" lvl="1" indent="-288925" eaLnBrk="1" hangingPunct="1">
              <a:spcBef>
                <a:spcPct val="20000"/>
              </a:spcBef>
              <a:buFontTx/>
              <a:buChar char="–"/>
            </a:pPr>
            <a:r>
              <a:rPr lang="en-US" b="1">
                <a:latin typeface="Arial" charset="0"/>
              </a:rPr>
              <a:t>Soma</a:t>
            </a:r>
            <a:r>
              <a:rPr lang="en-US">
                <a:latin typeface="Arial" charset="0"/>
              </a:rPr>
              <a:t> – cell body; contains nucleus</a:t>
            </a:r>
          </a:p>
          <a:p>
            <a:pPr marL="746125" lvl="1" indent="-288925" eaLnBrk="1" hangingPunct="1">
              <a:spcBef>
                <a:spcPct val="20000"/>
              </a:spcBef>
              <a:buFontTx/>
              <a:buChar char="–"/>
            </a:pPr>
            <a:r>
              <a:rPr lang="en-US" b="1">
                <a:latin typeface="Arial" charset="0"/>
              </a:rPr>
              <a:t>Dendrites</a:t>
            </a:r>
            <a:r>
              <a:rPr lang="en-US">
                <a:latin typeface="Arial" charset="0"/>
              </a:rPr>
              <a:t> – receive information</a:t>
            </a:r>
          </a:p>
          <a:p>
            <a:pPr marL="746125" lvl="1" indent="-288925" eaLnBrk="1" hangingPunct="1">
              <a:spcBef>
                <a:spcPct val="20000"/>
              </a:spcBef>
              <a:buFontTx/>
              <a:buChar char="–"/>
            </a:pPr>
            <a:r>
              <a:rPr lang="en-US" b="1">
                <a:latin typeface="Arial" charset="0"/>
              </a:rPr>
              <a:t>Axon</a:t>
            </a:r>
            <a:r>
              <a:rPr lang="en-US">
                <a:latin typeface="Arial" charset="0"/>
              </a:rPr>
              <a:t> – transmit information away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6" descr="0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295400"/>
            <a:ext cx="7454900" cy="541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4" name="Rectangle 4"/>
          <p:cNvSpPr>
            <a:spLocks noGrp="1" noChangeArrowheads="1"/>
          </p:cNvSpPr>
          <p:nvPr>
            <p:ph type="title"/>
          </p:nvPr>
        </p:nvSpPr>
        <p:spPr/>
        <p:txBody>
          <a:bodyPr/>
          <a:lstStyle/>
          <a:p>
            <a:pPr eaLnBrk="1" hangingPunct="1"/>
            <a:r>
              <a:rPr lang="en-US" sz="2800" b="1">
                <a:latin typeface="Times New Roman" charset="0"/>
                <a:ea typeface="ＭＳ Ｐゴシック" charset="0"/>
                <a:cs typeface="ＭＳ Ｐゴシック" charset="0"/>
              </a:rPr>
              <a:t>The Anatomy of a Neuron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1295400" y="533400"/>
            <a:ext cx="71628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b="1">
                <a:solidFill>
                  <a:schemeClr val="tx2"/>
                </a:solidFill>
                <a:latin typeface="Arial" charset="0"/>
              </a:rPr>
              <a:t>Neural Communication:  </a:t>
            </a:r>
          </a:p>
          <a:p>
            <a:r>
              <a:rPr lang="en-US" sz="2800" b="1">
                <a:solidFill>
                  <a:schemeClr val="tx2"/>
                </a:solidFill>
                <a:latin typeface="Arial" charset="0"/>
              </a:rPr>
              <a:t>Insulation and Information Transfer</a:t>
            </a:r>
          </a:p>
        </p:txBody>
      </p:sp>
      <p:sp>
        <p:nvSpPr>
          <p:cNvPr id="10242" name="Rectangle 3"/>
          <p:cNvSpPr>
            <a:spLocks noChangeArrowheads="1"/>
          </p:cNvSpPr>
          <p:nvPr/>
        </p:nvSpPr>
        <p:spPr bwMode="auto">
          <a:xfrm>
            <a:off x="1295400" y="1676400"/>
            <a:ext cx="75438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1" hangingPunct="1">
              <a:spcBef>
                <a:spcPct val="20000"/>
              </a:spcBef>
              <a:buClr>
                <a:schemeClr val="accent1"/>
              </a:buClr>
              <a:buSzPct val="80000"/>
              <a:buFont typeface="Wingdings" charset="0"/>
              <a:buChar char="n"/>
            </a:pPr>
            <a:r>
              <a:rPr lang="en-US" b="1">
                <a:latin typeface="Arial" charset="0"/>
              </a:rPr>
              <a:t>Myelin sheath</a:t>
            </a:r>
            <a:r>
              <a:rPr lang="en-US">
                <a:latin typeface="Arial" charset="0"/>
              </a:rPr>
              <a:t> – speeds up transmission on axons; lipid fats &amp; proteins </a:t>
            </a:r>
          </a:p>
          <a:p>
            <a:pPr marL="342900" indent="-342900" eaLnBrk="1" hangingPunct="1">
              <a:spcBef>
                <a:spcPct val="20000"/>
              </a:spcBef>
              <a:buClr>
                <a:schemeClr val="accent1"/>
              </a:buClr>
              <a:buSzPct val="80000"/>
              <a:buFont typeface="Wingdings" charset="0"/>
              <a:buNone/>
            </a:pPr>
            <a:r>
              <a:rPr lang="en-US">
                <a:latin typeface="Arial" charset="0"/>
              </a:rPr>
              <a:t>    (MS is a myelin degeneration disease)</a:t>
            </a:r>
          </a:p>
          <a:p>
            <a:pPr marL="342900" indent="-342900" eaLnBrk="1" hangingPunct="1">
              <a:spcBef>
                <a:spcPct val="20000"/>
              </a:spcBef>
              <a:buClr>
                <a:schemeClr val="accent1"/>
              </a:buClr>
              <a:buSzPct val="80000"/>
              <a:buFont typeface="Wingdings" charset="0"/>
              <a:buChar char="n"/>
            </a:pPr>
            <a:r>
              <a:rPr lang="en-US" b="1">
                <a:latin typeface="Arial" charset="0"/>
              </a:rPr>
              <a:t>Terminal Button</a:t>
            </a:r>
            <a:r>
              <a:rPr lang="en-US">
                <a:latin typeface="Arial" charset="0"/>
              </a:rPr>
              <a:t> – end of axon; secretes neurotransmitters</a:t>
            </a:r>
          </a:p>
          <a:p>
            <a:pPr marL="342900" indent="-342900" eaLnBrk="1" hangingPunct="1">
              <a:spcBef>
                <a:spcPct val="20000"/>
              </a:spcBef>
              <a:buClr>
                <a:schemeClr val="accent1"/>
              </a:buClr>
              <a:buSzPct val="80000"/>
              <a:buFont typeface="Wingdings" charset="0"/>
              <a:buChar char="n"/>
            </a:pPr>
            <a:r>
              <a:rPr lang="en-US" b="1">
                <a:latin typeface="Arial" charset="0"/>
              </a:rPr>
              <a:t>Neurotransmitters</a:t>
            </a:r>
            <a:r>
              <a:rPr lang="en-US">
                <a:latin typeface="Arial" charset="0"/>
              </a:rPr>
              <a:t> – chemical messengers</a:t>
            </a:r>
          </a:p>
          <a:p>
            <a:pPr marL="342900" indent="-342900" eaLnBrk="1" hangingPunct="1">
              <a:spcBef>
                <a:spcPct val="20000"/>
              </a:spcBef>
              <a:buClr>
                <a:schemeClr val="accent1"/>
              </a:buClr>
              <a:buSzPct val="80000"/>
              <a:buFont typeface="Wingdings" charset="0"/>
              <a:buChar char="n"/>
            </a:pPr>
            <a:r>
              <a:rPr lang="en-US" b="1">
                <a:latin typeface="Arial" charset="0"/>
              </a:rPr>
              <a:t>Synapse</a:t>
            </a:r>
            <a:r>
              <a:rPr lang="en-US">
                <a:latin typeface="Arial" charset="0"/>
              </a:rPr>
              <a:t> – point at which neurons interconnect</a:t>
            </a:r>
          </a:p>
          <a:p>
            <a:pPr marL="342900" indent="-342900" eaLnBrk="1" hangingPunct="1">
              <a:spcBef>
                <a:spcPct val="20000"/>
              </a:spcBef>
              <a:buClr>
                <a:schemeClr val="accent1"/>
              </a:buClr>
              <a:buSzPct val="80000"/>
              <a:buFont typeface="Wingdings" charset="0"/>
              <a:buChar char="n"/>
            </a:pPr>
            <a:endParaRPr lang="en-US">
              <a:latin typeface="Arial" charset="0"/>
            </a:endParaRPr>
          </a:p>
        </p:txBody>
      </p:sp>
      <p:pic>
        <p:nvPicPr>
          <p:cNvPr id="10243" name="Picture 4" descr="MPj043305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648200"/>
            <a:ext cx="3048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5" descr="MPj04330560000[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371600" y="1295400"/>
            <a:ext cx="64008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0" name="Text Box 2"/>
          <p:cNvSpPr txBox="1">
            <a:spLocks noChangeArrowheads="1"/>
          </p:cNvSpPr>
          <p:nvPr/>
        </p:nvSpPr>
        <p:spPr bwMode="auto">
          <a:xfrm>
            <a:off x="1295400" y="533400"/>
            <a:ext cx="71262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b="1">
                <a:solidFill>
                  <a:schemeClr val="tx2"/>
                </a:solidFill>
                <a:latin typeface="Arial" charset="0"/>
              </a:rPr>
              <a:t>The Neural Impulse: The Action Potential</a:t>
            </a:r>
            <a:br>
              <a:rPr lang="en-US" sz="2800" b="1">
                <a:solidFill>
                  <a:schemeClr val="tx2"/>
                </a:solidFill>
                <a:latin typeface="Arial" charset="0"/>
              </a:rPr>
            </a:br>
            <a:endParaRPr lang="en-US" sz="2800" b="1">
              <a:solidFill>
                <a:schemeClr val="tx2"/>
              </a:solidFill>
              <a:latin typeface="Arial" charset="0"/>
            </a:endParaRPr>
          </a:p>
        </p:txBody>
      </p:sp>
      <p:sp>
        <p:nvSpPr>
          <p:cNvPr id="12291" name="Rectangle 3"/>
          <p:cNvSpPr>
            <a:spLocks noChangeArrowheads="1"/>
          </p:cNvSpPr>
          <p:nvPr/>
        </p:nvSpPr>
        <p:spPr bwMode="auto">
          <a:xfrm>
            <a:off x="1447800" y="1143000"/>
            <a:ext cx="6400800"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1" hangingPunct="1">
              <a:spcBef>
                <a:spcPct val="20000"/>
              </a:spcBef>
              <a:buClr>
                <a:schemeClr val="accent1"/>
              </a:buClr>
              <a:buSzPct val="80000"/>
              <a:buFont typeface="Wingdings" charset="0"/>
              <a:buChar char="n"/>
            </a:pPr>
            <a:r>
              <a:rPr lang="en-US">
                <a:latin typeface="Arial" charset="0"/>
              </a:rPr>
              <a:t>Stimulation causes cell membrane to open briefly</a:t>
            </a:r>
          </a:p>
          <a:p>
            <a:pPr marL="342900" indent="-342900" eaLnBrk="1" hangingPunct="1">
              <a:spcBef>
                <a:spcPct val="20000"/>
              </a:spcBef>
              <a:buClr>
                <a:schemeClr val="accent1"/>
              </a:buClr>
              <a:buSzPct val="80000"/>
              <a:buFont typeface="Wingdings" charset="0"/>
              <a:buChar char="n"/>
            </a:pPr>
            <a:r>
              <a:rPr lang="en-US">
                <a:latin typeface="Arial" charset="0"/>
              </a:rPr>
              <a:t>Positively charged sodium ions flow in while negatively charged potassium ions flow out</a:t>
            </a:r>
          </a:p>
          <a:p>
            <a:pPr marL="342900" indent="-342900" eaLnBrk="1" hangingPunct="1">
              <a:spcBef>
                <a:spcPct val="20000"/>
              </a:spcBef>
              <a:buClr>
                <a:schemeClr val="accent1"/>
              </a:buClr>
              <a:buSzPct val="80000"/>
              <a:buFont typeface="Wingdings" charset="0"/>
              <a:buChar char="n"/>
            </a:pPr>
            <a:r>
              <a:rPr lang="en-US">
                <a:latin typeface="Arial" charset="0"/>
              </a:rPr>
              <a:t>Shift in electrical charge travels along neuron</a:t>
            </a:r>
          </a:p>
          <a:p>
            <a:pPr marL="342900" indent="-342900" eaLnBrk="1" hangingPunct="1">
              <a:spcBef>
                <a:spcPct val="20000"/>
              </a:spcBef>
              <a:buClr>
                <a:schemeClr val="accent1"/>
              </a:buClr>
              <a:buSzPct val="80000"/>
              <a:buFont typeface="Wingdings" charset="0"/>
              <a:buChar char="n"/>
            </a:pPr>
            <a:r>
              <a:rPr lang="en-US">
                <a:latin typeface="Arial" charset="0"/>
              </a:rPr>
              <a:t>Brief period afterwards in which membrane cannot be stimulated = </a:t>
            </a:r>
            <a:r>
              <a:rPr lang="en-US" i="1">
                <a:latin typeface="Arial" charset="0"/>
              </a:rPr>
              <a:t>refractory period</a:t>
            </a:r>
            <a:endParaRPr lang="en-US">
              <a:latin typeface="Arial" charset="0"/>
            </a:endParaRPr>
          </a:p>
          <a:p>
            <a:pPr marL="342900" indent="-342900" eaLnBrk="1" hangingPunct="1">
              <a:spcBef>
                <a:spcPct val="20000"/>
              </a:spcBef>
              <a:buClr>
                <a:schemeClr val="accent1"/>
              </a:buClr>
              <a:buSzPct val="80000"/>
              <a:buFont typeface="Wingdings" charset="0"/>
              <a:buChar char="n"/>
            </a:pPr>
            <a:r>
              <a:rPr lang="en-US" b="1">
                <a:latin typeface="Arial" charset="0"/>
              </a:rPr>
              <a:t>All – or – none law: </a:t>
            </a:r>
            <a:r>
              <a:rPr lang="en-US">
                <a:latin typeface="Arial" charset="0"/>
              </a:rPr>
              <a:t>occurs or it doesn</a:t>
            </a:r>
            <a:r>
              <a:rPr lang="ja-JP" altLang="en-US">
                <a:latin typeface="Arial" charset="0"/>
              </a:rPr>
              <a:t>’</a:t>
            </a:r>
            <a:r>
              <a:rPr lang="en-US" altLang="ja-JP">
                <a:latin typeface="Arial" charset="0"/>
              </a:rPr>
              <a:t>t; goes full force</a:t>
            </a:r>
            <a:endParaRPr lang="en-US" altLang="ja-JP" b="1">
              <a:latin typeface="Arial" charset="0"/>
            </a:endParaRPr>
          </a:p>
          <a:p>
            <a:pPr marL="342900" indent="-342900" eaLnBrk="1" hangingPunct="1">
              <a:spcBef>
                <a:spcPct val="20000"/>
              </a:spcBef>
              <a:buClr>
                <a:schemeClr val="accent1"/>
              </a:buClr>
              <a:buSzPct val="80000"/>
              <a:buFont typeface="Wingdings" charset="0"/>
              <a:buChar char="n"/>
            </a:pPr>
            <a:endParaRPr lang="en-US">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algn="ctr" eaLnBrk="1" hangingPunct="1"/>
            <a:r>
              <a:rPr lang="en-US" sz="3600" dirty="0">
                <a:latin typeface="Times New Roman" charset="0"/>
                <a:ea typeface="ＭＳ Ｐゴシック" charset="0"/>
                <a:cs typeface="ＭＳ Ｐゴシック" charset="0"/>
              </a:rPr>
              <a:t>Common Neurotransmitters: Acetylcholine</a:t>
            </a:r>
          </a:p>
        </p:txBody>
      </p:sp>
      <p:sp>
        <p:nvSpPr>
          <p:cNvPr id="14338" name="Rectangle 3"/>
          <p:cNvSpPr>
            <a:spLocks noGrp="1" noChangeArrowheads="1"/>
          </p:cNvSpPr>
          <p:nvPr>
            <p:ph type="body" idx="1"/>
          </p:nvPr>
        </p:nvSpPr>
        <p:spPr>
          <a:xfrm>
            <a:off x="1143000" y="1752600"/>
            <a:ext cx="7772400" cy="4648200"/>
          </a:xfrm>
        </p:spPr>
        <p:txBody>
          <a:bodyPr/>
          <a:lstStyle/>
          <a:p>
            <a:pPr eaLnBrk="1" hangingPunct="1"/>
            <a:r>
              <a:rPr lang="en-US" sz="2800" b="1" dirty="0">
                <a:latin typeface="Arial" charset="0"/>
                <a:ea typeface="ＭＳ Ｐゴシック" charset="0"/>
                <a:cs typeface="ＭＳ Ｐゴシック" charset="0"/>
              </a:rPr>
              <a:t>Acetylcholine</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ACh</a:t>
            </a:r>
            <a:r>
              <a:rPr lang="en-US" sz="2800" dirty="0">
                <a:latin typeface="Arial" charset="0"/>
                <a:ea typeface="ＭＳ Ｐゴシック" charset="0"/>
                <a:cs typeface="ＭＳ Ｐゴシック" charset="0"/>
              </a:rPr>
              <a:t>)– first discovered in Austria in 1921</a:t>
            </a:r>
          </a:p>
          <a:p>
            <a:pPr eaLnBrk="1" hangingPunct="1"/>
            <a:r>
              <a:rPr lang="en-US" sz="2800" dirty="0">
                <a:latin typeface="Arial" charset="0"/>
                <a:ea typeface="ＭＳ Ｐゴシック" charset="0"/>
                <a:cs typeface="ＭＳ Ｐゴシック" charset="0"/>
              </a:rPr>
              <a:t>Curare – poison that blocks </a:t>
            </a:r>
            <a:r>
              <a:rPr lang="en-US" sz="2800" dirty="0" err="1">
                <a:latin typeface="Arial" charset="0"/>
                <a:ea typeface="ＭＳ Ｐゴシック" charset="0"/>
                <a:cs typeface="ＭＳ Ｐゴシック" charset="0"/>
              </a:rPr>
              <a:t>ACh</a:t>
            </a:r>
            <a:r>
              <a:rPr lang="en-US" sz="2800" dirty="0">
                <a:latin typeface="Arial" charset="0"/>
                <a:ea typeface="ＭＳ Ｐゴシック" charset="0"/>
                <a:cs typeface="ＭＳ Ｐゴシック" charset="0"/>
              </a:rPr>
              <a:t> receptors</a:t>
            </a:r>
          </a:p>
          <a:p>
            <a:pPr eaLnBrk="1" hangingPunct="1"/>
            <a:r>
              <a:rPr lang="en-US" sz="2800" dirty="0">
                <a:latin typeface="Arial" charset="0"/>
                <a:ea typeface="ＭＳ Ｐゴシック" charset="0"/>
                <a:cs typeface="ＭＳ Ｐゴシック" charset="0"/>
              </a:rPr>
              <a:t>Other toxins – venom of black widow spiders stimulates ACH &amp; botulism toxin block </a:t>
            </a:r>
            <a:r>
              <a:rPr lang="en-US" sz="2800" dirty="0" err="1">
                <a:latin typeface="Arial" charset="0"/>
                <a:ea typeface="ＭＳ Ｐゴシック" charset="0"/>
                <a:cs typeface="ＭＳ Ｐゴシック" charset="0"/>
              </a:rPr>
              <a:t>ACh</a:t>
            </a:r>
            <a:r>
              <a:rPr lang="en-US" sz="2800" dirty="0">
                <a:latin typeface="Arial" charset="0"/>
                <a:ea typeface="ＭＳ Ｐゴシック" charset="0"/>
                <a:cs typeface="ＭＳ Ｐゴシック" charset="0"/>
              </a:rPr>
              <a:t> receptors</a:t>
            </a:r>
          </a:p>
          <a:p>
            <a:pPr eaLnBrk="1" hangingPunct="1"/>
            <a:r>
              <a:rPr lang="en-US" sz="2800" dirty="0">
                <a:latin typeface="Arial" charset="0"/>
                <a:ea typeface="ＭＳ Ｐゴシック" charset="0"/>
                <a:cs typeface="ＭＳ Ｐゴシック" charset="0"/>
              </a:rPr>
              <a:t>Alzheimer</a:t>
            </a:r>
            <a:r>
              <a:rPr lang="ja-JP" altLang="en-US" sz="280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s patients = decreased levels of </a:t>
            </a:r>
            <a:r>
              <a:rPr lang="en-US" altLang="ja-JP" sz="2800" dirty="0" err="1">
                <a:latin typeface="Arial" charset="0"/>
                <a:ea typeface="ＭＳ Ｐゴシック" charset="0"/>
                <a:cs typeface="ＭＳ Ｐゴシック" charset="0"/>
              </a:rPr>
              <a:t>ACh</a:t>
            </a:r>
            <a:endParaRPr lang="en-US" altLang="ja-JP" sz="2800" dirty="0">
              <a:latin typeface="Arial" charset="0"/>
              <a:ea typeface="ＭＳ Ｐゴシック" charset="0"/>
              <a:cs typeface="ＭＳ Ｐゴシック" charset="0"/>
            </a:endParaRPr>
          </a:p>
          <a:p>
            <a:pPr eaLnBrk="1" hangingPunct="1"/>
            <a:r>
              <a:rPr lang="en-US" sz="2800" dirty="0" err="1">
                <a:latin typeface="Arial" charset="0"/>
                <a:ea typeface="ＭＳ Ｐゴシック" charset="0"/>
                <a:cs typeface="ＭＳ Ｐゴシック" charset="0"/>
              </a:rPr>
              <a:t>ACh</a:t>
            </a:r>
            <a:r>
              <a:rPr lang="en-US" sz="2800" dirty="0">
                <a:latin typeface="Arial" charset="0"/>
                <a:ea typeface="ＭＳ Ｐゴシック" charset="0"/>
                <a:cs typeface="ＭＳ Ｐゴシック" charset="0"/>
              </a:rPr>
              <a:t> controls movement, attention, arousal, &amp; memory</a:t>
            </a:r>
          </a:p>
          <a:p>
            <a:pPr eaLnBrk="1" hangingPunct="1">
              <a:buFont typeface="Wingdings" charset="0"/>
              <a:buNone/>
            </a:pPr>
            <a:endParaRPr lang="en-US" sz="2800" dirty="0">
              <a:latin typeface="Arial" charset="0"/>
              <a:ea typeface="ＭＳ Ｐゴシック" charset="0"/>
              <a:cs typeface="ＭＳ Ｐゴシック" charset="0"/>
            </a:endParaRPr>
          </a:p>
          <a:p>
            <a:pPr eaLnBrk="1" hangingPunct="1">
              <a:buFont typeface="Wingdings" charset="0"/>
              <a:buNone/>
            </a:pPr>
            <a:endParaRPr lang="en-US" sz="2400" dirty="0">
              <a:latin typeface="Arial" charset="0"/>
              <a:ea typeface="ＭＳ Ｐゴシック" charset="0"/>
              <a:cs typeface="ＭＳ Ｐゴシック" charset="0"/>
            </a:endParaRPr>
          </a:p>
          <a:p>
            <a:pPr eaLnBrk="1" hangingPunct="1"/>
            <a:endParaRPr lang="en-US" sz="2400" dirty="0">
              <a:latin typeface="Arial" charset="0"/>
              <a:ea typeface="ＭＳ Ｐゴシック" charset="0"/>
              <a:cs typeface="ＭＳ Ｐゴシック" charset="0"/>
            </a:endParaRPr>
          </a:p>
        </p:txBody>
      </p:sp>
      <p:pic>
        <p:nvPicPr>
          <p:cNvPr id="14339" name="Picture 5" descr="MMj030333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371600"/>
            <a:ext cx="7127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algn="ctr" eaLnBrk="1" hangingPunct="1"/>
            <a:r>
              <a:rPr lang="en-US" sz="4000">
                <a:latin typeface="Times New Roman" charset="0"/>
                <a:ea typeface="ＭＳ Ｐゴシック" charset="0"/>
                <a:cs typeface="ＭＳ Ｐゴシック" charset="0"/>
              </a:rPr>
              <a:t>Common Neurotransmitters: Monoamines</a:t>
            </a:r>
          </a:p>
        </p:txBody>
      </p:sp>
      <p:sp>
        <p:nvSpPr>
          <p:cNvPr id="16386" name="Rectangle 3"/>
          <p:cNvSpPr>
            <a:spLocks noGrp="1" noChangeArrowheads="1"/>
          </p:cNvSpPr>
          <p:nvPr>
            <p:ph type="body" idx="1"/>
          </p:nvPr>
        </p:nvSpPr>
        <p:spPr>
          <a:xfrm>
            <a:off x="1173163" y="1676400"/>
            <a:ext cx="7772400" cy="4419600"/>
          </a:xfrm>
        </p:spPr>
        <p:txBody>
          <a:bodyPr/>
          <a:lstStyle/>
          <a:p>
            <a:pPr eaLnBrk="1" hangingPunct="1"/>
            <a:r>
              <a:rPr lang="en-US" b="1">
                <a:latin typeface="Arial" charset="0"/>
                <a:ea typeface="ＭＳ Ｐゴシック" charset="0"/>
                <a:cs typeface="ＭＳ Ｐゴシック" charset="0"/>
              </a:rPr>
              <a:t>Dopamine (DA): </a:t>
            </a:r>
            <a:r>
              <a:rPr lang="en-US">
                <a:latin typeface="Arial" charset="0"/>
                <a:ea typeface="ＭＳ Ｐゴシック" charset="0"/>
                <a:cs typeface="ＭＳ Ｐゴシック" charset="0"/>
              </a:rPr>
              <a:t>controls movement; decreased levels associated w/Parkinson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increased levels w/schizophrenia</a:t>
            </a:r>
          </a:p>
          <a:p>
            <a:pPr eaLnBrk="1" hangingPunct="1"/>
            <a:r>
              <a:rPr lang="en-US" i="1">
                <a:latin typeface="Arial" charset="0"/>
                <a:ea typeface="ＭＳ Ｐゴシック" charset="0"/>
                <a:cs typeface="ＭＳ Ｐゴシック" charset="0"/>
              </a:rPr>
              <a:t>Smoking research</a:t>
            </a:r>
            <a:r>
              <a:rPr lang="en-US">
                <a:latin typeface="Arial" charset="0"/>
                <a:ea typeface="ＭＳ Ｐゴシック" charset="0"/>
                <a:cs typeface="ＭＳ Ｐゴシック" charset="0"/>
              </a:rPr>
              <a:t> – MAO B less active in smokers; less likely to develop Parkinson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a:t>
            </a:r>
          </a:p>
          <a:p>
            <a:pPr eaLnBrk="1" hangingPunct="1"/>
            <a:r>
              <a:rPr lang="en-US">
                <a:latin typeface="Arial" charset="0"/>
                <a:ea typeface="ＭＳ Ｐゴシック" charset="0"/>
                <a:cs typeface="ＭＳ Ｐゴシック" charset="0"/>
              </a:rPr>
              <a:t>ADHD – impulse &amp; behavior problems associated with low levels </a:t>
            </a:r>
          </a:p>
        </p:txBody>
      </p:sp>
      <p:pic>
        <p:nvPicPr>
          <p:cNvPr id="16387" name="Picture 2" descr="MMj0234713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438400"/>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algn="ctr" eaLnBrk="1" hangingPunct="1"/>
            <a:r>
              <a:rPr lang="en-US" sz="4000">
                <a:latin typeface="Times New Roman" charset="0"/>
                <a:ea typeface="ＭＳ Ｐゴシック" charset="0"/>
                <a:cs typeface="ＭＳ Ｐゴシック" charset="0"/>
              </a:rPr>
              <a:t>Common Neurotransmitters: Monoamines</a:t>
            </a:r>
          </a:p>
        </p:txBody>
      </p:sp>
      <p:sp>
        <p:nvSpPr>
          <p:cNvPr id="18434" name="Rectangle 3"/>
          <p:cNvSpPr>
            <a:spLocks noGrp="1" noChangeArrowheads="1"/>
          </p:cNvSpPr>
          <p:nvPr>
            <p:ph type="body" idx="1"/>
          </p:nvPr>
        </p:nvSpPr>
        <p:spPr/>
        <p:txBody>
          <a:bodyPr/>
          <a:lstStyle/>
          <a:p>
            <a:pPr eaLnBrk="1" hangingPunct="1"/>
            <a:r>
              <a:rPr lang="en-US" b="1">
                <a:latin typeface="Arial" charset="0"/>
                <a:ea typeface="ＭＳ Ｐゴシック" charset="0"/>
                <a:cs typeface="ＭＳ Ｐゴシック" charset="0"/>
              </a:rPr>
              <a:t>Norepinephrine (NE): </a:t>
            </a:r>
            <a:r>
              <a:rPr lang="en-US">
                <a:latin typeface="Arial" charset="0"/>
                <a:ea typeface="ＭＳ Ｐゴシック" charset="0"/>
                <a:cs typeface="ＭＳ Ｐゴシック" charset="0"/>
              </a:rPr>
              <a:t>contributes to mood/arousal; lower rates associated with depression</a:t>
            </a:r>
          </a:p>
          <a:p>
            <a:pPr eaLnBrk="1" hangingPunct="1"/>
            <a:r>
              <a:rPr lang="en-US">
                <a:latin typeface="Arial" charset="0"/>
                <a:ea typeface="ＭＳ Ｐゴシック" charset="0"/>
                <a:cs typeface="ＭＳ Ｐゴシック" charset="0"/>
              </a:rPr>
              <a:t>ADHD – inattention &amp; distractibility associated with low levels</a:t>
            </a:r>
            <a:endParaRPr lang="en-US" b="1">
              <a:latin typeface="Arial" charset="0"/>
              <a:ea typeface="ＭＳ Ｐゴシック" charset="0"/>
              <a:cs typeface="ＭＳ Ｐゴシック" charset="0"/>
            </a:endParaRPr>
          </a:p>
          <a:p>
            <a:pPr eaLnBrk="1" hangingPunct="1">
              <a:buFont typeface="Wingdings" charset="0"/>
              <a:buNone/>
            </a:pPr>
            <a:endParaRPr lang="en-US">
              <a:latin typeface="Arial" charset="0"/>
              <a:ea typeface="ＭＳ Ｐゴシック" charset="0"/>
              <a:cs typeface="ＭＳ Ｐゴシック" charset="0"/>
            </a:endParaRPr>
          </a:p>
        </p:txBody>
      </p:sp>
      <p:pic>
        <p:nvPicPr>
          <p:cNvPr id="18435" name="Picture 4" descr="MPj04074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72000"/>
            <a:ext cx="3124200" cy="208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4000">
                <a:latin typeface="Times New Roman" charset="0"/>
                <a:ea typeface="ＭＳ Ｐゴシック" charset="0"/>
                <a:cs typeface="ＭＳ Ｐゴシック" charset="0"/>
              </a:rPr>
              <a:t>Common Neurotransmitters continued (Monoamine &amp; others)</a:t>
            </a:r>
          </a:p>
        </p:txBody>
      </p:sp>
      <p:sp>
        <p:nvSpPr>
          <p:cNvPr id="20482" name="Rectangle 3"/>
          <p:cNvSpPr>
            <a:spLocks noGrp="1" noChangeArrowheads="1"/>
          </p:cNvSpPr>
          <p:nvPr>
            <p:ph type="body" idx="1"/>
          </p:nvPr>
        </p:nvSpPr>
        <p:spPr/>
        <p:txBody>
          <a:bodyPr/>
          <a:lstStyle/>
          <a:p>
            <a:pPr eaLnBrk="1" hangingPunct="1">
              <a:buFont typeface="Wingdings" charset="0"/>
              <a:buChar char="§"/>
            </a:pPr>
            <a:r>
              <a:rPr lang="en-US" sz="2800" b="1">
                <a:latin typeface="Arial" charset="0"/>
                <a:ea typeface="ＭＳ Ｐゴシック" charset="0"/>
                <a:cs typeface="ＭＳ Ｐゴシック" charset="0"/>
              </a:rPr>
              <a:t>Serotonin: </a:t>
            </a:r>
            <a:r>
              <a:rPr lang="en-US" sz="2800">
                <a:latin typeface="Arial" charset="0"/>
                <a:ea typeface="ＭＳ Ｐゴシック" charset="0"/>
                <a:cs typeface="ＭＳ Ｐゴシック" charset="0"/>
              </a:rPr>
              <a:t>sleep/wakefulness, lower levels in depressed persons</a:t>
            </a:r>
          </a:p>
          <a:p>
            <a:pPr eaLnBrk="1" hangingPunct="1">
              <a:buFont typeface="Wingdings" charset="0"/>
              <a:buChar char="§"/>
            </a:pPr>
            <a:r>
              <a:rPr lang="en-US" sz="2800">
                <a:latin typeface="Arial" charset="0"/>
                <a:ea typeface="ＭＳ Ｐゴシック" charset="0"/>
                <a:cs typeface="ＭＳ Ｐゴシック" charset="0"/>
              </a:rPr>
              <a:t>Prozac=SSRI</a:t>
            </a:r>
          </a:p>
          <a:p>
            <a:pPr eaLnBrk="1" hangingPunct="1">
              <a:buFont typeface="Wingdings" charset="0"/>
              <a:buChar char="§"/>
            </a:pPr>
            <a:r>
              <a:rPr lang="en-US" sz="2800">
                <a:latin typeface="Arial" charset="0"/>
                <a:ea typeface="ＭＳ Ｐゴシック" charset="0"/>
                <a:cs typeface="ＭＳ Ｐゴシック" charset="0"/>
              </a:rPr>
              <a:t>Sunlight helps!</a:t>
            </a:r>
          </a:p>
          <a:p>
            <a:pPr eaLnBrk="1" hangingPunct="1">
              <a:buFont typeface="Wingdings" charset="0"/>
              <a:buChar char="§"/>
            </a:pPr>
            <a:r>
              <a:rPr lang="en-US" sz="2800" b="1">
                <a:latin typeface="Arial" charset="0"/>
                <a:ea typeface="ＭＳ Ｐゴシック" charset="0"/>
                <a:cs typeface="ＭＳ Ｐゴシック" charset="0"/>
              </a:rPr>
              <a:t>GABA: </a:t>
            </a:r>
            <a:r>
              <a:rPr lang="en-US" sz="2800">
                <a:latin typeface="Arial" charset="0"/>
                <a:ea typeface="ＭＳ Ｐゴシック" charset="0"/>
                <a:cs typeface="ＭＳ Ｐゴシック" charset="0"/>
              </a:rPr>
              <a:t>low levels associated with anxiety</a:t>
            </a:r>
          </a:p>
          <a:p>
            <a:pPr eaLnBrk="1" hangingPunct="1">
              <a:buFont typeface="Wingdings" charset="0"/>
              <a:buChar char="§"/>
            </a:pPr>
            <a:r>
              <a:rPr lang="en-US" sz="2800" b="1">
                <a:latin typeface="Arial" charset="0"/>
                <a:ea typeface="ＭＳ Ｐゴシック" charset="0"/>
                <a:cs typeface="ＭＳ Ｐゴシック" charset="0"/>
              </a:rPr>
              <a:t>Endorphins: </a:t>
            </a:r>
            <a:r>
              <a:rPr lang="en-US" sz="2800">
                <a:latin typeface="Arial" charset="0"/>
                <a:ea typeface="ＭＳ Ｐゴシック" charset="0"/>
                <a:cs typeface="ＭＳ Ｐゴシック" charset="0"/>
              </a:rPr>
              <a:t>pain relief &amp; euphoria; released during many natural processes</a:t>
            </a:r>
            <a:endParaRPr lang="en-US" sz="2800" b="1">
              <a:latin typeface="Arial" charset="0"/>
              <a:ea typeface="ＭＳ Ｐゴシック" charset="0"/>
              <a:cs typeface="ＭＳ Ｐゴシック" charset="0"/>
            </a:endParaRPr>
          </a:p>
        </p:txBody>
      </p:sp>
      <p:pic>
        <p:nvPicPr>
          <p:cNvPr id="20483" name="Picture 4" descr="MCj041246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667000"/>
            <a:ext cx="1600200" cy="119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Smeagol:Applications:Microsoft Office X:Templates:Presentations:Designs:Dad's Tie</Template>
  <TotalTime>792</TotalTime>
  <Words>5872</Words>
  <Application>Microsoft Macintosh PowerPoint</Application>
  <PresentationFormat>On-screen Show (4:3)</PresentationFormat>
  <Paragraphs>271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Times</vt:lpstr>
      <vt:lpstr>Times New Roman</vt:lpstr>
      <vt:lpstr>Verdana</vt:lpstr>
      <vt:lpstr>Wingdings</vt:lpstr>
      <vt:lpstr>Dad's Tie</vt:lpstr>
      <vt:lpstr>PowerPoint Presentation</vt:lpstr>
      <vt:lpstr>PowerPoint Presentation</vt:lpstr>
      <vt:lpstr>The Anatomy of a Neuron</vt:lpstr>
      <vt:lpstr>PowerPoint Presentation</vt:lpstr>
      <vt:lpstr>PowerPoint Presentation</vt:lpstr>
      <vt:lpstr>Common Neurotransmitters: Acetylcholine</vt:lpstr>
      <vt:lpstr>Common Neurotransmitters: Monoamines</vt:lpstr>
      <vt:lpstr>Common Neurotransmitters: Monoamines</vt:lpstr>
      <vt:lpstr>Common Neurotransmitters continued (Monoamine &amp; others)</vt:lpstr>
      <vt:lpstr>PowerPoint Presentation</vt:lpstr>
      <vt:lpstr>The Divisions of the Nervous System</vt:lpstr>
      <vt:lpstr>The Parasympathetic and Sympathetic Branches of the Autonomic Nervous System</vt:lpstr>
      <vt:lpstr>PowerPoint Presentation</vt:lpstr>
      <vt:lpstr>Story of Phineas Gage</vt:lpstr>
      <vt:lpstr>PowerPoint Presentation</vt:lpstr>
      <vt:lpstr>PowerPoint Presentation</vt:lpstr>
      <vt:lpstr>The Parts of the Human Brain</vt:lpstr>
      <vt:lpstr>The Geography of the Cerebral Cortex</vt:lpstr>
      <vt:lpstr>Frontal Lobotomies</vt:lpstr>
    </vt:vector>
  </TitlesOfParts>
  <Company>Laura Murray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Murray</dc:creator>
  <cp:lastModifiedBy>Amber Gilewski</cp:lastModifiedBy>
  <cp:revision>106</cp:revision>
  <dcterms:created xsi:type="dcterms:W3CDTF">2009-08-22T23:23:02Z</dcterms:created>
  <dcterms:modified xsi:type="dcterms:W3CDTF">2020-08-31T19:36:25Z</dcterms:modified>
</cp:coreProperties>
</file>