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2" r:id="rId3"/>
    <p:sldId id="319" r:id="rId4"/>
    <p:sldId id="312" r:id="rId5"/>
    <p:sldId id="313" r:id="rId6"/>
    <p:sldId id="315" r:id="rId7"/>
    <p:sldId id="316" r:id="rId8"/>
    <p:sldId id="317" r:id="rId9"/>
    <p:sldId id="320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E75098-3B3F-F64E-B1C9-273C2A707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8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5E5B1A-3749-FC49-93C3-DBC050F8E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66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2F0DC0-8D9C-8144-8B53-8B99D2FCE5EF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6A2B8-07C4-D742-82F2-83A90F3C4ECA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0C0830-1F12-B146-B993-7B982297738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5410200" cy="5715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3838" indent="-223838" eaLnBrk="1" hangingPunct="1">
              <a:lnSpc>
                <a:spcPct val="8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6D751C-285C-CA46-98A9-563C0512D1D4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BA7A14-9185-FF45-9B77-EFA4932EB30D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FD6ED6-B1B6-3244-A47F-5C059F040B07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3838" indent="-223838">
              <a:lnSpc>
                <a:spcPct val="90000"/>
              </a:lnSpc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63B3D7-9B4C-BB4C-83B3-8AB222A742E8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DAB68D-0646-734C-9DC4-C13768B945F8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3838" indent="-223838">
              <a:lnSpc>
                <a:spcPct val="90000"/>
              </a:lnSpc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E7A61-C3F0-EF4D-ADB5-287E45549DF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1538"/>
            <a:ext cx="7772400" cy="1431925"/>
          </a:xfrm>
        </p:spPr>
        <p:txBody>
          <a:bodyPr anchor="ctr">
            <a:sp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5083071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6862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394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394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5626689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20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20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341688"/>
            <a:ext cx="3810000" cy="1209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341688"/>
            <a:ext cx="3810000" cy="1209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712903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58000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859358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257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257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027070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287027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005221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26410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152207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860805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2667000"/>
            <a:ext cx="7772400" cy="1295400"/>
          </a:xfrm>
        </p:spPr>
        <p:txBody>
          <a:bodyPr/>
          <a:lstStyle/>
          <a:p>
            <a:pPr algn="ctr" eaLnBrk="1" hangingPunct="1"/>
            <a:r>
              <a:rPr lang="en-US" cap="none" dirty="0">
                <a:latin typeface="Arial" charset="0"/>
                <a:ea typeface="ＭＳ Ｐゴシック" charset="0"/>
                <a:cs typeface="ＭＳ Ｐゴシック" charset="0"/>
              </a:rPr>
              <a:t>Unit 3: Methods</a:t>
            </a:r>
          </a:p>
        </p:txBody>
      </p:sp>
      <p:sp>
        <p:nvSpPr>
          <p:cNvPr id="5122" name="Text Placeholder 13"/>
          <p:cNvSpPr>
            <a:spLocks noGrp="1"/>
          </p:cNvSpPr>
          <p:nvPr>
            <p:ph type="body" idx="1"/>
          </p:nvPr>
        </p:nvSpPr>
        <p:spPr>
          <a:xfrm>
            <a:off x="722313" y="4031159"/>
            <a:ext cx="7772400" cy="769441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       Amber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Gilewski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</a:p>
          <a:p>
            <a:pPr algn="ctr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Tompkins Cortland Community College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762000" y="990600"/>
            <a:ext cx="7620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800" b="1"/>
              <a:t>“</a:t>
            </a:r>
            <a:r>
              <a:rPr lang="en-US" altLang="ja-JP" sz="2800" b="1"/>
              <a:t>I have not failed. I have just found 10,000 things that do not work.</a:t>
            </a:r>
            <a:r>
              <a:rPr lang="ja-JP" altLang="en-US" sz="2800" b="1"/>
              <a:t>”</a:t>
            </a:r>
            <a:r>
              <a:rPr lang="en-US" altLang="ja-JP" sz="2800" b="1"/>
              <a:t> </a:t>
            </a:r>
            <a:br>
              <a:rPr lang="en-US" altLang="ja-JP" sz="2800" b="1"/>
            </a:br>
            <a:r>
              <a:rPr lang="en-US" altLang="ja-JP" sz="2800" b="1"/>
              <a:t>Thomas Edison 1847-1931</a:t>
            </a:r>
            <a:br>
              <a:rPr lang="en-US" altLang="ja-JP" sz="2000" b="1"/>
            </a:br>
            <a:endParaRPr lang="en-US" sz="2000" b="1"/>
          </a:p>
        </p:txBody>
      </p:sp>
      <p:pic>
        <p:nvPicPr>
          <p:cNvPr id="5124" name="Picture 4" descr="MCj040989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8446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Placeholder 3"/>
          <p:cNvSpPr>
            <a:spLocks noGrp="1"/>
          </p:cNvSpPr>
          <p:nvPr>
            <p:ph type="body" idx="1"/>
          </p:nvPr>
        </p:nvSpPr>
        <p:spPr>
          <a:xfrm>
            <a:off x="457200" y="974725"/>
            <a:ext cx="4040188" cy="1200150"/>
          </a:xfrm>
        </p:spPr>
        <p:txBody>
          <a:bodyPr/>
          <a:lstStyle/>
          <a:p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Two Types of Research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081117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Pure/basic research   </a:t>
            </a:r>
            <a:b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(for its own sake)</a:t>
            </a:r>
          </a:p>
          <a:p>
            <a:pPr eaLnBrk="1" hangingPunct="1"/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Applied research (used to solve everyday problems)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74725"/>
            <a:ext cx="4041775" cy="1200150"/>
          </a:xfrm>
        </p:spPr>
        <p:txBody>
          <a:bodyPr/>
          <a:lstStyle/>
          <a:p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Some elements of good research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209800"/>
            <a:ext cx="4041775" cy="4672013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Construct validity (assess the variables it’s designed to measure)</a:t>
            </a:r>
          </a:p>
          <a:p>
            <a:pPr eaLnBrk="1" hangingPunct="1"/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Reliability (consistency)</a:t>
            </a:r>
          </a:p>
          <a:p>
            <a:pPr eaLnBrk="1" hangingPunct="1"/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makes psychological 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research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scientific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6125"/>
            <a:ext cx="7772400" cy="3851275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THEORIES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broad explanations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(example: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diffusion of responsibility)</a:t>
            </a:r>
          </a:p>
          <a:p>
            <a:pPr eaLnBrk="1" hangingPunct="1">
              <a:buFontTx/>
              <a:buNone/>
            </a:pPr>
            <a:r>
              <a:rPr lang="en-US" i="1">
                <a:latin typeface="Arial" charset="0"/>
                <a:ea typeface="ＭＳ Ｐゴシック" charset="0"/>
                <a:cs typeface="Arial" charset="0"/>
              </a:rPr>
              <a:t>•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	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HYPOTHESES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: statements that allow theories to be tested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Arial" charset="0"/>
              </a:rPr>
              <a:t>• 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OPERATIONALIZATION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translating a hypothesis into specific, testable procedures that can be measured or observed 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(i.e.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anxiety, threatening situation, fear)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219" name="Picture 4" descr="MCj007880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81600"/>
            <a:ext cx="111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0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1219200"/>
            <a:ext cx="30432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kern="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rPr>
              <a:t>Scientific Method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274638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kern="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rPr>
              <a:t>Samples and Populations</a:t>
            </a:r>
          </a:p>
        </p:txBody>
      </p:sp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382000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Sample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Segment of population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Population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Entire group targeted for study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Representative samples allow generalization of findings</a:t>
            </a:r>
          </a:p>
          <a:p>
            <a:pPr eaLnBrk="1" hangingPunct="1">
              <a:spcBef>
                <a:spcPct val="20000"/>
              </a:spcBef>
            </a:pPr>
            <a:endParaRPr lang="en-US" sz="3200"/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5908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429000"/>
          </a:xfrm>
        </p:spPr>
        <p:txBody>
          <a:bodyPr/>
          <a:lstStyle/>
          <a:p>
            <a:pPr lvl="1"/>
            <a:r>
              <a:rPr lang="en-US" sz="2400" b="1">
                <a:latin typeface="Arial" charset="0"/>
                <a:ea typeface="ＭＳ Ｐゴシック" charset="0"/>
              </a:rPr>
              <a:t>Naturalistic observation: </a:t>
            </a:r>
            <a:r>
              <a:rPr lang="en-US" sz="2400">
                <a:latin typeface="Arial" charset="0"/>
                <a:ea typeface="ＭＳ Ｐゴシック" charset="0"/>
              </a:rPr>
              <a:t>observes naturally occurring behavior (</a:t>
            </a:r>
            <a:r>
              <a:rPr lang="en-US" sz="2400" i="1">
                <a:latin typeface="Arial" charset="0"/>
                <a:ea typeface="ＭＳ Ｐゴシック" charset="0"/>
              </a:rPr>
              <a:t>i.e. Jane Goodall</a:t>
            </a:r>
            <a:r>
              <a:rPr lang="ja-JP" altLang="en-US" sz="2400" i="1">
                <a:latin typeface="Arial" charset="0"/>
                <a:ea typeface="ＭＳ Ｐゴシック" charset="0"/>
              </a:rPr>
              <a:t>’</a:t>
            </a:r>
            <a:r>
              <a:rPr lang="en-US" altLang="ja-JP" sz="2400" i="1">
                <a:latin typeface="Arial" charset="0"/>
                <a:ea typeface="ＭＳ Ｐゴシック" charset="0"/>
              </a:rPr>
              <a:t>s research</a:t>
            </a:r>
            <a:r>
              <a:rPr lang="en-US" altLang="ja-JP" sz="2400">
                <a:latin typeface="Arial" charset="0"/>
                <a:ea typeface="ＭＳ Ｐゴシック" charset="0"/>
              </a:rPr>
              <a:t>)</a:t>
            </a:r>
            <a:endParaRPr lang="en-US" altLang="ja-JP" sz="2400" b="1">
              <a:latin typeface="Arial" charset="0"/>
              <a:ea typeface="ＭＳ Ｐゴシック" charset="0"/>
            </a:endParaRPr>
          </a:p>
          <a:p>
            <a:pPr lvl="1"/>
            <a:r>
              <a:rPr lang="en-US" sz="2400" b="1">
                <a:latin typeface="Arial" charset="0"/>
                <a:ea typeface="ＭＳ Ｐゴシック" charset="0"/>
              </a:rPr>
              <a:t>Case studies: </a:t>
            </a:r>
            <a:r>
              <a:rPr lang="en-US" sz="2400">
                <a:latin typeface="Arial" charset="0"/>
                <a:ea typeface="ＭＳ Ｐゴシック" charset="0"/>
              </a:rPr>
              <a:t>in-depth investigation of an individual or small group </a:t>
            </a:r>
            <a:r>
              <a:rPr lang="en-US" sz="2400" i="1">
                <a:latin typeface="Arial" charset="0"/>
                <a:ea typeface="ＭＳ Ｐゴシック" charset="0"/>
              </a:rPr>
              <a:t>(i.e. profiles of serial killers)</a:t>
            </a:r>
            <a:endParaRPr lang="en-US" sz="2400" b="1" i="1">
              <a:latin typeface="Arial" charset="0"/>
              <a:ea typeface="ＭＳ Ｐゴシック" charset="0"/>
            </a:endParaRPr>
          </a:p>
          <a:p>
            <a:pPr lvl="1"/>
            <a:r>
              <a:rPr lang="en-US" sz="2400" b="1">
                <a:latin typeface="Arial" charset="0"/>
                <a:ea typeface="ＭＳ Ｐゴシック" charset="0"/>
              </a:rPr>
              <a:t>Surveys: </a:t>
            </a:r>
            <a:r>
              <a:rPr lang="en-US" sz="2400">
                <a:latin typeface="Arial" charset="0"/>
                <a:ea typeface="ＭＳ Ｐゴシック" charset="0"/>
              </a:rPr>
              <a:t>representative group asked questions to assess ideas, attitudes, beliefs </a:t>
            </a:r>
            <a:r>
              <a:rPr lang="en-US" sz="2400" i="1">
                <a:latin typeface="Arial" charset="0"/>
                <a:ea typeface="ＭＳ Ｐゴシック" charset="0"/>
              </a:rPr>
              <a:t>(i.e. political beliefs questionnaire)</a:t>
            </a:r>
            <a:endParaRPr lang="en-US" sz="2400" b="1" i="1">
              <a:latin typeface="Arial" charset="0"/>
              <a:ea typeface="ＭＳ Ｐゴシック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1066800"/>
          </a:xfrm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Descriptive Research Methods</a:t>
            </a:r>
            <a:endParaRPr lang="en-US" sz="3600" b="0" dirty="0"/>
          </a:p>
        </p:txBody>
      </p:sp>
      <p:pic>
        <p:nvPicPr>
          <p:cNvPr id="17411" name="Picture 4" descr="MCBD05538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67300"/>
            <a:ext cx="21336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1482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Relationship between 2 sets of variables is examined to see if there is a relationship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between +1.00 &amp; -1.00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may be a positive correlation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(i.e. religiosity &amp; health)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negative correlation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(i.e. TV watching &amp; grades)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or no correlation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(i.e. study hours &amp; height)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does not imply causation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The </a:t>
            </a:r>
            <a:r>
              <a:rPr lang="en-US" sz="3600" dirty="0" err="1"/>
              <a:t>Correlational</a:t>
            </a:r>
            <a:r>
              <a:rPr lang="en-US" sz="3600" dirty="0"/>
              <a:t> Method</a:t>
            </a:r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80975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121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dirty="0">
                <a:latin typeface="Arial" charset="0"/>
                <a:ea typeface="ＭＳ Ｐゴシック" charset="0"/>
                <a:cs typeface="ＭＳ Ｐゴシック" charset="0"/>
              </a:rPr>
              <a:t>Experiment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= manipulation of one variable under controlled conditions so that resulting changes in another variable can be observed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Detection of cause-and-effect relationships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Example: effects of alcohol on aggression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Independent variable (IV)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= variable manipulated </a:t>
            </a:r>
            <a:r>
              <a:rPr lang="en-US" sz="2400" i="1" dirty="0">
                <a:latin typeface="Arial" charset="0"/>
                <a:ea typeface="ＭＳ Ｐゴシック" charset="0"/>
                <a:cs typeface="ＭＳ Ｐゴシック" charset="0"/>
              </a:rPr>
              <a:t>(i.e. to receive or not receive alcohol)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Dependent variable (DV)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= variable affected by manipulation</a:t>
            </a:r>
            <a:r>
              <a:rPr lang="en-US" sz="2400" i="1" dirty="0">
                <a:latin typeface="Arial" charset="0"/>
                <a:ea typeface="ＭＳ Ｐゴシック" charset="0"/>
                <a:cs typeface="ＭＳ Ｐゴシック" charset="0"/>
              </a:rPr>
              <a:t> (i.e. aggressive behavior)</a:t>
            </a:r>
            <a:br>
              <a:rPr lang="en-US" sz="2400" i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4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b="1" u="sng" dirty="0"/>
              <a:t>Quasi-experiments</a:t>
            </a:r>
            <a:r>
              <a:rPr lang="en-US" sz="2400" b="1" dirty="0"/>
              <a:t> </a:t>
            </a:r>
            <a:r>
              <a:rPr lang="en-US" sz="2400" dirty="0"/>
              <a:t>=</a:t>
            </a:r>
            <a:r>
              <a:rPr lang="en-US" sz="2400" b="1" dirty="0"/>
              <a:t> </a:t>
            </a:r>
            <a:r>
              <a:rPr lang="en-US" sz="2400" dirty="0"/>
              <a:t>compare two groups</a:t>
            </a:r>
            <a:endParaRPr lang="en-US" sz="24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    that already exist in the population</a:t>
            </a:r>
            <a:br>
              <a:rPr lang="en-US" sz="2400" i="1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400" i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The Experimental Method</a:t>
            </a:r>
            <a:endParaRPr lang="en-US" sz="3600" b="0" dirty="0"/>
          </a:p>
        </p:txBody>
      </p:sp>
      <p:pic>
        <p:nvPicPr>
          <p:cNvPr id="21507" name="Picture 4" descr="MCj035160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43400"/>
            <a:ext cx="1785937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457200"/>
            <a:ext cx="896620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5943600"/>
            <a:ext cx="9144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300" b="1">
                <a:solidFill>
                  <a:schemeClr val="tx2"/>
                </a:solidFill>
              </a:rPr>
              <a:t>Figure 2.17  Ethics in research</a:t>
            </a:r>
            <a:endParaRPr lang="en-US"/>
          </a:p>
        </p:txBody>
      </p:sp>
    </p:spTree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VERSION" val="XP"/>
  <p:tag name="WMTOOLS" val="&lt;WMTools ver=&quot;1.0&quot;&gt;&lt;Timings time=&quot;8/28/2006 12:44:58 PM&quot;&gt;&lt;Slide id=&quot;256&quot; dur=&quot;3.836&quot;/&gt;&lt;/Timings&gt;&lt;Timings time=&quot;8/28/2006 12:42:58 PM&quot;&gt;&lt;Slide id=&quot;256&quot; dur=&quot;1.492&quot;/&gt;&lt;Slide id=&quot;263&quot; dur=&quot;1.102&quot;/&gt;&lt;Slide id=&quot;256&quot; dur=&quot;7.831&quot;/&gt;&lt;/Timings&gt;&lt;/WMTools&gt;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2648</TotalTime>
  <Words>396</Words>
  <Application>Microsoft Macintosh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Blank Presentation</vt:lpstr>
      <vt:lpstr>Unit 3: Methods</vt:lpstr>
      <vt:lpstr>PowerPoint Presentation</vt:lpstr>
      <vt:lpstr>What makes psychological  research scientific?</vt:lpstr>
      <vt:lpstr>PowerPoint Presentation</vt:lpstr>
      <vt:lpstr>PowerPoint Presentation</vt:lpstr>
      <vt:lpstr>Descriptive Research Methods</vt:lpstr>
      <vt:lpstr>The Correlational Method</vt:lpstr>
      <vt:lpstr>The Experimental Method</vt:lpstr>
      <vt:lpstr>PowerPoint Presentation</vt:lpstr>
    </vt:vector>
  </TitlesOfParts>
  <Manager/>
  <Company>Thomson Wadsworth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Amber Gilewski</cp:lastModifiedBy>
  <cp:revision>69</cp:revision>
  <dcterms:created xsi:type="dcterms:W3CDTF">2010-01-24T17:09:40Z</dcterms:created>
  <dcterms:modified xsi:type="dcterms:W3CDTF">2020-08-31T19:17:54Z</dcterms:modified>
  <cp:category/>
</cp:coreProperties>
</file>