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8" r:id="rId3"/>
    <p:sldId id="263" r:id="rId4"/>
    <p:sldId id="303" r:id="rId5"/>
    <p:sldId id="305" r:id="rId6"/>
    <p:sldId id="307" r:id="rId7"/>
    <p:sldId id="297" r:id="rId8"/>
    <p:sldId id="309" r:id="rId9"/>
    <p:sldId id="310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4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52C0EC-5BFC-D549-8958-F78904644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014411-B1BE-CA4A-8F0C-886292AFF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2863A0-0B5A-954A-9390-797CB8A7A2C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1C45D6-7D16-5440-9A5D-0213BA4A9B9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EE5BC6-20E7-A74B-B935-7EEBE812EF7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DB6992-B345-1A42-BE68-A1F25B1183E4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BED2FD-7EA6-F443-AB07-1043753A75CD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42FE16-F52F-914C-91D2-76B65F9C4C0F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A2A71A-6F2E-EA4B-807C-2DCA4841BB2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6826FD-9912-DC4D-80E6-45D00B208B5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0"/>
            <a:ext cx="5181600" cy="5334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007833-4F66-3549-800F-9DE801A4670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2286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5181600" cy="5257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b="1" i="1">
                <a:latin typeface="Arial" charset="0"/>
                <a:ea typeface="ＭＳ Ｐゴシック" charset="0"/>
                <a:cs typeface="ＭＳ Ｐゴシック" charset="0"/>
              </a:rPr>
              <a:t>!)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1538"/>
            <a:ext cx="7772400" cy="1431925"/>
          </a:xfrm>
        </p:spPr>
        <p:txBody>
          <a:bodyPr anchor="ctr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26975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85218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394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394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61661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20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20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341688"/>
            <a:ext cx="3810000" cy="120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41688"/>
            <a:ext cx="3810000" cy="120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5968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61894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71527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57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57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498728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363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51873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57940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41447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69663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cap="none" dirty="0">
                <a:latin typeface="Arial" charset="0"/>
                <a:ea typeface="ＭＳ Ｐゴシック" charset="0"/>
                <a:cs typeface="ＭＳ Ｐゴシック" charset="0"/>
              </a:rPr>
              <a:t>Unit 2: Introduction</a:t>
            </a:r>
          </a:p>
        </p:txBody>
      </p:sp>
      <p:sp>
        <p:nvSpPr>
          <p:cNvPr id="5122" name="Text Placeholder 13"/>
          <p:cNvSpPr>
            <a:spLocks noGrp="1"/>
          </p:cNvSpPr>
          <p:nvPr>
            <p:ph type="body" idx="1"/>
          </p:nvPr>
        </p:nvSpPr>
        <p:spPr>
          <a:xfrm>
            <a:off x="722313" y="4495800"/>
            <a:ext cx="7772400" cy="76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Amber Gilewski		Tompkins Cortland Community College</a:t>
            </a:r>
          </a:p>
        </p:txBody>
      </p:sp>
      <p:pic>
        <p:nvPicPr>
          <p:cNvPr id="5123" name="Picture 5" descr="MCj033921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1163"/>
            <a:ext cx="8305800" cy="731837"/>
          </a:xfrm>
        </p:spPr>
        <p:txBody>
          <a:bodyPr/>
          <a:lstStyle/>
          <a:p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Are psychologists scientists?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85863"/>
            <a:ext cx="7178675" cy="82232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What are the typical traits and characteristics of each one?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95400" y="243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accent2"/>
                </a:solidFill>
              </a:rPr>
              <a:t>PSYCHOLOGIST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181600" y="2438400"/>
            <a:ext cx="309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2"/>
                </a:solidFill>
              </a:rPr>
              <a:t>SCIENTIST</a:t>
            </a:r>
          </a:p>
        </p:txBody>
      </p:sp>
      <p:pic>
        <p:nvPicPr>
          <p:cNvPr id="7169" name="TextBox1">
            <a:extLst>
              <a:ext uri="{FF2B5EF4-FFF2-40B4-BE49-F238E27FC236}">
                <a16:creationId xmlns:a16="http://schemas.microsoft.com/office/drawing/2014/main" id="{73B48831-10EE-E141-98A8-855D4409F7F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3108325" cy="3382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TextBox2">
            <a:extLst>
              <a:ext uri="{FF2B5EF4-FFF2-40B4-BE49-F238E27FC236}">
                <a16:creationId xmlns:a16="http://schemas.microsoft.com/office/drawing/2014/main" id="{CCF4B887-C005-E04D-B641-C6790A0D14B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2971800"/>
            <a:ext cx="3108325" cy="3382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PSYCHOLOGY DEFINED</a:t>
            </a:r>
            <a:endParaRPr lang="en-US" sz="24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70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Literal meaning is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the study of the mind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Psychology is the scientific study of behavior and mental processes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Prior to 1879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Physiology and philosophy scholars studying questions about the mind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Wilhelm Wundt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(1832-1920) University of Leipzig, Germany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Campaigned to make psychology an independent discipline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Established the first laboratory for the study of psychology in 1879</a:t>
            </a:r>
            <a:endParaRPr lang="en-US" sz="2400" b="1" u="sng">
              <a:latin typeface="Arial" charset="0"/>
              <a:ea typeface="ＭＳ Ｐゴシック" charset="0"/>
            </a:endParaRPr>
          </a:p>
        </p:txBody>
      </p:sp>
      <p:pic>
        <p:nvPicPr>
          <p:cNvPr id="9219" name="Picture 4" descr="MCj029493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08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</a:rPr>
              <a:t>Behaviorism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John Broadus Watson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Behaviorism focuses on learning observable (measurable) behavior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B.F. Skinner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Learned behavior is behavior that is reinforced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126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191000"/>
            <a:ext cx="21018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</a:rPr>
              <a:t>Psychodynamic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Sigmund Freud: founder of psychoanalysis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Neo-Freudians/</a:t>
            </a:r>
            <a:r>
              <a:rPr lang="en-US" sz="2800" kern="0" dirty="0" err="1">
                <a:latin typeface="+mn-lt"/>
                <a:ea typeface="ＭＳ Ｐゴシック" pitchFamily="-110" charset="-128"/>
                <a:cs typeface="ＭＳ Ｐゴシック" pitchFamily="-110" charset="-128"/>
              </a:rPr>
              <a:t>Neoanalysts</a:t>
            </a: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: Carl Jung, Alfred Adler, Erik Erickson, Karen Horney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Psychoanalysis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Influence of unconscious motives and conflicts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Theory of personality</a:t>
            </a:r>
            <a:endParaRPr lang="en-US" sz="3200" kern="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Therapy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3385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</a:rPr>
              <a:t>Cognitive Perspective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Concerned with ways we mentally represent the world and process information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Memory, perceptions, learning, problem solving, decision making, language, planning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lvl="1" eaLnBrk="1" hangingPunct="1">
              <a:spcBef>
                <a:spcPct val="20000"/>
              </a:spcBef>
            </a:pPr>
            <a:endParaRPr lang="en-US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Differences in Degrees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Mental Health Field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3810000" cy="1127125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Master</a:t>
            </a:r>
            <a:r>
              <a:rPr lang="ja-JP" altLang="en-US" sz="2000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>
                <a:latin typeface="Arial" charset="0"/>
                <a:ea typeface="ＭＳ Ｐゴシック" charset="0"/>
                <a:cs typeface="ＭＳ Ｐゴシック" charset="0"/>
              </a:rPr>
              <a:t>s degree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2-3 years of graduate work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-therapists, researchers, etc.</a:t>
            </a:r>
            <a:endParaRPr lang="en-US" sz="20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981200"/>
            <a:ext cx="3810000" cy="1127125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Ph.D. </a:t>
            </a:r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(Doctor of Philosophy)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4-5 years of graduate work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-research degree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85800" y="3341688"/>
            <a:ext cx="3810000" cy="1127125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Psy.D.</a:t>
            </a:r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(Doctor of Psychology)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	-4-5 years of graduate work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	focus on treating disorders</a:t>
            </a:r>
          </a:p>
        </p:txBody>
      </p:sp>
      <p:sp>
        <p:nvSpPr>
          <p:cNvPr id="17413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341688"/>
            <a:ext cx="3810000" cy="2041525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M.D. – (psychiatrist)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medical school – 4 years then 4 years of clinical training in mental health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	-treatment of disorders using a biological approach </a:t>
            </a:r>
            <a:endParaRPr lang="en-US" sz="20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4" name="Picture 9" descr="MCj031859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87801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76200"/>
            <a:ext cx="62357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>
                <a:solidFill>
                  <a:schemeClr val="tx2"/>
                </a:solidFill>
              </a:rPr>
              <a:t>Figure 1.8  Major research areas in contemporary psychology</a:t>
            </a:r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771900"/>
            <a:ext cx="6388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3"/>
            <a:ext cx="68580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1027"/>
          <p:cNvSpPr txBox="1">
            <a:spLocks noChangeArrowheads="1"/>
          </p:cNvSpPr>
          <p:nvPr/>
        </p:nvSpPr>
        <p:spPr bwMode="auto">
          <a:xfrm>
            <a:off x="0" y="5943600"/>
            <a:ext cx="9144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>
                <a:solidFill>
                  <a:schemeClr val="tx2"/>
                </a:solidFill>
              </a:rPr>
              <a:t>Figure 1.9  Principal professional specialties in contemporary psychology</a:t>
            </a:r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21507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513138"/>
            <a:ext cx="64643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WMTOOLS" val="&lt;WMTools ver=&quot;1.0&quot;&gt;&lt;Timings time=&quot;8/28/2006 12:44:58 PM&quot;&gt;&lt;Slide id=&quot;256&quot; dur=&quot;3.836&quot;/&gt;&lt;/Timings&gt;&lt;Timings time=&quot;8/28/2006 12:42:58 PM&quot;&gt;&lt;Slide id=&quot;256&quot; dur=&quot;1.492&quot;/&gt;&lt;Slide id=&quot;263&quot; dur=&quot;1.102&quot;/&gt;&lt;Slide id=&quot;256&quot; dur=&quot;7.831&quot;/&gt;&lt;/Timings&gt;&lt;/WMTools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2666</TotalTime>
  <Words>301</Words>
  <Application>Microsoft Macintosh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Blank Presentation</vt:lpstr>
      <vt:lpstr>Unit 2: Introduction</vt:lpstr>
      <vt:lpstr>Are psychologists scientists?</vt:lpstr>
      <vt:lpstr>PSYCHOLOGY DEFINED</vt:lpstr>
      <vt:lpstr>PowerPoint Presentation</vt:lpstr>
      <vt:lpstr>PowerPoint Presentation</vt:lpstr>
      <vt:lpstr>PowerPoint Presentation</vt:lpstr>
      <vt:lpstr>Differences in Degrees  in Mental Health Field</vt:lpstr>
      <vt:lpstr>PowerPoint Presentation</vt:lpstr>
      <vt:lpstr>PowerPoint Presentation</vt:lpstr>
    </vt:vector>
  </TitlesOfParts>
  <Manager/>
  <Company>Thomson Wadsworth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Amber Gilewski</cp:lastModifiedBy>
  <cp:revision>67</cp:revision>
  <dcterms:created xsi:type="dcterms:W3CDTF">2010-01-24T17:09:40Z</dcterms:created>
  <dcterms:modified xsi:type="dcterms:W3CDTF">2020-08-31T19:11:27Z</dcterms:modified>
  <cp:category/>
</cp:coreProperties>
</file>