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432" r:id="rId3"/>
    <p:sldId id="433" r:id="rId4"/>
    <p:sldId id="435" r:id="rId5"/>
    <p:sldId id="438" r:id="rId6"/>
    <p:sldId id="448" r:id="rId7"/>
    <p:sldId id="449" r:id="rId8"/>
    <p:sldId id="452" r:id="rId9"/>
    <p:sldId id="453" r:id="rId10"/>
    <p:sldId id="454" r:id="rId11"/>
    <p:sldId id="461" r:id="rId12"/>
    <p:sldId id="462" r:id="rId13"/>
    <p:sldId id="463" r:id="rId14"/>
    <p:sldId id="464" r:id="rId15"/>
    <p:sldId id="474" r:id="rId16"/>
    <p:sldId id="475" r:id="rId17"/>
    <p:sldId id="484" r:id="rId18"/>
    <p:sldId id="477" r:id="rId19"/>
    <p:sldId id="478" r:id="rId20"/>
    <p:sldId id="479" r:id="rId21"/>
    <p:sldId id="480" r:id="rId22"/>
    <p:sldId id="491" r:id="rId23"/>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E9A00A84-5C75-4405-ADE6-20D8B9598B2B}" type="datetimeFigureOut">
              <a:rPr lang="en-US"/>
              <a:pPr/>
              <a:t>3/7/12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6546658-650E-4BA4-9909-FAFCA1E4F6C4}"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A2D7089-7BEC-43C9-83E9-4DEA917F8A0B}" type="datetimeFigureOut">
              <a:rPr lang="en-US"/>
              <a:pPr/>
              <a:t>3/7/12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B303A73-0D51-4D51-96A4-8AAA7E3BD11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3A87A39-BDAA-49BA-B1BA-2F3E6B63C6AC}" type="datetimeFigureOut">
              <a:rPr lang="en-US"/>
              <a:pPr/>
              <a:t>3/7/12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12C105F-0378-47E6-832B-83CF7B895D4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lstStyle>
            <a:lvl1pPr>
              <a:defRPr i="0"/>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fld id="{031C3E6C-AFD2-4267-9584-A1DBAD8D57F5}" type="datetimeFigureOut">
              <a:rPr lang="en-US"/>
              <a:pPr/>
              <a:t>3/7/12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CE7798F-FF2C-43F3-AB20-E6C184EDB214}"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9628EF4-5BF8-47C3-86B5-707EFE19CCD0}" type="datetimeFigureOut">
              <a:rPr lang="en-US"/>
              <a:pPr/>
              <a:t>3/7/12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883C2F1-B791-4C45-B0BD-89BDED96111B}"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CEFF535F-D7F4-4FE2-AEC8-CFCC4680FB55}" type="datetimeFigureOut">
              <a:rPr lang="en-US"/>
              <a:pPr/>
              <a:t>3/7/12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1E8D751-2D9B-4611-A7D7-B68F6AC9CA3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A8D2A97-9839-48F4-B9F4-099B5F987C99}" type="datetimeFigureOut">
              <a:rPr lang="en-US"/>
              <a:pPr/>
              <a:t>3/7/12</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E84CE02-19E3-465F-878F-F9D88148ECE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E8272270-AED9-4FE4-AB5B-D10BDD7AD3F1}" type="datetimeFigureOut">
              <a:rPr lang="en-US"/>
              <a:pPr/>
              <a:t>3/7/12</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0F2ABB7-0A8F-4559-9EB5-52099980F748}"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93CE7D2-7953-4EF3-B5A6-596D78DF4E18}" type="datetimeFigureOut">
              <a:rPr lang="en-US"/>
              <a:pPr/>
              <a:t>3/7/12</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6232450-15FE-41F6-8BD1-D5844FA43296}"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843C5B-394C-44FC-9C05-35BDF3DF6708}" type="datetimeFigureOut">
              <a:rPr lang="en-US"/>
              <a:pPr/>
              <a:t>3/7/12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0D6C160-8FDB-4B0E-BF6E-D8193D110D19}"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998E53E-11F8-434D-A06F-EFC6B5B19D66}" type="datetimeFigureOut">
              <a:rPr lang="en-US"/>
              <a:pPr/>
              <a:t>3/7/12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BA940A0-0872-4246-BE2A-5BF4B6DB7F7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549275"/>
            <a:ext cx="8229600" cy="868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440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fld id="{CA4DD87C-4FA0-4917-89BB-227A223D9DCE}" type="datetimeFigureOut">
              <a:rPr lang="en-US"/>
              <a:pPr/>
              <a:t>3/7/12</a:t>
            </a:fld>
            <a:endParaRPr lang="en-GB"/>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GB" dirty="0"/>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9C4C8307-66BD-4E8D-BF21-C8BD5D0CEEF9}" type="slidenum">
              <a:rPr lang="en-GB"/>
              <a:pPr/>
              <a:t>‹#›</a:t>
            </a:fld>
            <a:endParaRPr lang="en-GB"/>
          </a:p>
        </p:txBody>
      </p:sp>
      <p:pic>
        <p:nvPicPr>
          <p:cNvPr id="1027" name="Picture 3"/>
          <p:cNvPicPr>
            <a:picLocks noChangeAspect="1" noChangeArrowheads="1"/>
          </p:cNvPicPr>
          <p:nvPr userDrawn="1"/>
        </p:nvPicPr>
        <p:blipFill>
          <a:blip r:embed="rId13" cstate="print"/>
          <a:srcRect/>
          <a:stretch>
            <a:fillRect/>
          </a:stretch>
        </p:blipFill>
        <p:spPr bwMode="auto">
          <a:xfrm rot="16200000">
            <a:off x="6153162" y="-2562236"/>
            <a:ext cx="428604" cy="5553075"/>
          </a:xfrm>
          <a:prstGeom prst="rect">
            <a:avLst/>
          </a:prstGeom>
          <a:noFill/>
          <a:ln w="9525">
            <a:noFill/>
            <a:miter lim="800000"/>
            <a:headEnd/>
            <a:tailEnd/>
          </a:ln>
        </p:spPr>
      </p:pic>
      <p:pic>
        <p:nvPicPr>
          <p:cNvPr id="5" name="Picture 2"/>
          <p:cNvPicPr>
            <a:picLocks noChangeAspect="1" noChangeArrowheads="1"/>
          </p:cNvPicPr>
          <p:nvPr userDrawn="1"/>
        </p:nvPicPr>
        <p:blipFill>
          <a:blip r:embed="rId14" cstate="print"/>
          <a:srcRect l="11772"/>
          <a:stretch>
            <a:fillRect/>
          </a:stretch>
        </p:blipFill>
        <p:spPr bwMode="auto">
          <a:xfrm rot="16200000">
            <a:off x="2750374" y="-2750375"/>
            <a:ext cx="428604" cy="5929353"/>
          </a:xfrm>
          <a:prstGeom prst="rect">
            <a:avLst/>
          </a:prstGeom>
          <a:noFill/>
          <a:ln w="9525">
            <a:noFill/>
            <a:miter lim="800000"/>
            <a:headEnd/>
            <a:tailEnd/>
          </a:ln>
        </p:spPr>
      </p:pic>
      <p:pic>
        <p:nvPicPr>
          <p:cNvPr id="6" name="Picture 4"/>
          <p:cNvPicPr>
            <a:picLocks noChangeAspect="1" noChangeArrowheads="1"/>
          </p:cNvPicPr>
          <p:nvPr userDrawn="1"/>
        </p:nvPicPr>
        <p:blipFill>
          <a:blip r:embed="rId15" cstate="print"/>
          <a:srcRect/>
          <a:stretch>
            <a:fillRect/>
          </a:stretch>
        </p:blipFill>
        <p:spPr bwMode="auto">
          <a:xfrm>
            <a:off x="0" y="6357958"/>
            <a:ext cx="9144000" cy="500042"/>
          </a:xfrm>
          <a:prstGeom prst="rect">
            <a:avLst/>
          </a:prstGeom>
          <a:noFill/>
          <a:ln w="9525">
            <a:noFill/>
            <a:miter lim="800000"/>
            <a:headEnd/>
            <a:tailEnd/>
          </a:ln>
        </p:spPr>
      </p:pic>
      <p:pic>
        <p:nvPicPr>
          <p:cNvPr id="4" name="Picture 2"/>
          <p:cNvPicPr>
            <a:picLocks noChangeAspect="1" noChangeArrowheads="1"/>
          </p:cNvPicPr>
          <p:nvPr/>
        </p:nvPicPr>
        <p:blipFill>
          <a:blip r:embed="rId16" cstate="print"/>
          <a:srcRect/>
          <a:stretch>
            <a:fillRect/>
          </a:stretch>
        </p:blipFill>
        <p:spPr bwMode="auto">
          <a:xfrm>
            <a:off x="7949322" y="6398422"/>
            <a:ext cx="1123272" cy="388164"/>
          </a:xfrm>
          <a:prstGeom prst="rect">
            <a:avLst/>
          </a:prstGeom>
          <a:noFill/>
          <a:ln w="9525">
            <a:noFill/>
            <a:miter lim="800000"/>
            <a:headEnd/>
            <a:tailEnd/>
          </a:ln>
        </p:spPr>
      </p:pic>
      <p:pic>
        <p:nvPicPr>
          <p:cNvPr id="18" name="Picture 4"/>
          <p:cNvPicPr>
            <a:picLocks noChangeAspect="1" noChangeArrowheads="1"/>
          </p:cNvPicPr>
          <p:nvPr userDrawn="1"/>
        </p:nvPicPr>
        <p:blipFill>
          <a:blip r:embed="rId15" cstate="print"/>
          <a:srcRect/>
          <a:stretch>
            <a:fillRect/>
          </a:stretch>
        </p:blipFill>
        <p:spPr bwMode="auto">
          <a:xfrm flipV="1">
            <a:off x="0" y="428604"/>
            <a:ext cx="9144000" cy="4571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a:solidFill>
            <a:schemeClr val="bg1"/>
          </a:solidFill>
          <a:latin typeface="+mj-lt"/>
          <a:ea typeface="+mj-ea"/>
          <a:cs typeface="+mj-cs"/>
        </a:defRPr>
      </a:lvl1pPr>
      <a:lvl2pPr algn="ctr" rtl="0" eaLnBrk="1" fontAlgn="base" hangingPunct="1">
        <a:spcBef>
          <a:spcPct val="0"/>
        </a:spcBef>
        <a:spcAft>
          <a:spcPct val="0"/>
        </a:spcAft>
        <a:defRPr sz="3600">
          <a:solidFill>
            <a:schemeClr val="tx2"/>
          </a:solidFill>
          <a:latin typeface="Georgia" pitchFamily="18" charset="0"/>
        </a:defRPr>
      </a:lvl2pPr>
      <a:lvl3pPr algn="ctr" rtl="0" eaLnBrk="1" fontAlgn="base" hangingPunct="1">
        <a:spcBef>
          <a:spcPct val="0"/>
        </a:spcBef>
        <a:spcAft>
          <a:spcPct val="0"/>
        </a:spcAft>
        <a:defRPr sz="3600">
          <a:solidFill>
            <a:schemeClr val="tx2"/>
          </a:solidFill>
          <a:latin typeface="Georgia" pitchFamily="18" charset="0"/>
        </a:defRPr>
      </a:lvl3pPr>
      <a:lvl4pPr algn="ctr" rtl="0" eaLnBrk="1" fontAlgn="base" hangingPunct="1">
        <a:spcBef>
          <a:spcPct val="0"/>
        </a:spcBef>
        <a:spcAft>
          <a:spcPct val="0"/>
        </a:spcAft>
        <a:defRPr sz="3600">
          <a:solidFill>
            <a:schemeClr val="tx2"/>
          </a:solidFill>
          <a:latin typeface="Georgia" pitchFamily="18" charset="0"/>
        </a:defRPr>
      </a:lvl4pPr>
      <a:lvl5pPr algn="ctr" rtl="0" eaLnBrk="1" fontAlgn="base" hangingPunct="1">
        <a:spcBef>
          <a:spcPct val="0"/>
        </a:spcBef>
        <a:spcAft>
          <a:spcPct val="0"/>
        </a:spcAft>
        <a:defRPr sz="3600">
          <a:solidFill>
            <a:schemeClr val="tx2"/>
          </a:solidFill>
          <a:latin typeface="Georgia" pitchFamily="18" charset="0"/>
        </a:defRPr>
      </a:lvl5pPr>
      <a:lvl6pPr marL="457200" algn="ctr" rtl="0" eaLnBrk="1" fontAlgn="base" hangingPunct="1">
        <a:spcBef>
          <a:spcPct val="0"/>
        </a:spcBef>
        <a:spcAft>
          <a:spcPct val="0"/>
        </a:spcAft>
        <a:defRPr sz="3600">
          <a:solidFill>
            <a:schemeClr val="tx2"/>
          </a:solidFill>
          <a:latin typeface="Georgia" pitchFamily="18" charset="0"/>
        </a:defRPr>
      </a:lvl6pPr>
      <a:lvl7pPr marL="914400" algn="ctr" rtl="0" eaLnBrk="1" fontAlgn="base" hangingPunct="1">
        <a:spcBef>
          <a:spcPct val="0"/>
        </a:spcBef>
        <a:spcAft>
          <a:spcPct val="0"/>
        </a:spcAft>
        <a:defRPr sz="3600">
          <a:solidFill>
            <a:schemeClr val="tx2"/>
          </a:solidFill>
          <a:latin typeface="Georgia" pitchFamily="18" charset="0"/>
        </a:defRPr>
      </a:lvl7pPr>
      <a:lvl8pPr marL="1371600" algn="ctr" rtl="0" eaLnBrk="1" fontAlgn="base" hangingPunct="1">
        <a:spcBef>
          <a:spcPct val="0"/>
        </a:spcBef>
        <a:spcAft>
          <a:spcPct val="0"/>
        </a:spcAft>
        <a:defRPr sz="3600">
          <a:solidFill>
            <a:schemeClr val="tx2"/>
          </a:solidFill>
          <a:latin typeface="Georgia" pitchFamily="18" charset="0"/>
        </a:defRPr>
      </a:lvl8pPr>
      <a:lvl9pPr marL="1828800" algn="ctr" rtl="0" eaLnBrk="1" fontAlgn="base" hangingPunct="1">
        <a:spcBef>
          <a:spcPct val="0"/>
        </a:spcBef>
        <a:spcAft>
          <a:spcPct val="0"/>
        </a:spcAft>
        <a:defRPr sz="3600">
          <a:solidFill>
            <a:schemeClr val="tx2"/>
          </a:solidFill>
          <a:latin typeface="Georgia" pitchFamily="18"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3384376"/>
          </a:xfrm>
        </p:spPr>
        <p:txBody>
          <a:bodyPr/>
          <a:lstStyle/>
          <a:p>
            <a:r>
              <a:rPr lang="en-US" sz="2400" b="1" i="1" dirty="0"/>
              <a:t>Taking even small steps toward improving a situation can create a feeling of empowerment and even </a:t>
            </a:r>
            <a:r>
              <a:rPr lang="en-US" sz="2400" b="1" i="1" dirty="0" smtClean="0"/>
              <a:t>greater</a:t>
            </a:r>
            <a:br>
              <a:rPr lang="en-US" sz="2400" b="1" i="1" dirty="0" smtClean="0"/>
            </a:br>
            <a:r>
              <a:rPr lang="en-US" sz="2400" b="1" i="1" dirty="0" smtClean="0"/>
              <a:t>motivation </a:t>
            </a:r>
            <a:r>
              <a:rPr lang="en-US" sz="2400" b="1" i="1" dirty="0"/>
              <a:t>to work for change</a:t>
            </a:r>
            <a:r>
              <a:rPr lang="en-GB" b="1" dirty="0"/>
              <a:t/>
            </a:r>
            <a:br>
              <a:rPr lang="en-GB" b="1" dirty="0"/>
            </a:br>
            <a:r>
              <a:rPr lang="en-GB" b="1" dirty="0" smtClean="0"/>
              <a:t/>
            </a:r>
            <a:br>
              <a:rPr lang="en-GB" b="1" dirty="0" smtClean="0"/>
            </a:br>
            <a:r>
              <a:rPr lang="en-GB" dirty="0" smtClean="0"/>
              <a:t>Chapter </a:t>
            </a:r>
            <a:r>
              <a:rPr lang="en-GB" dirty="0" smtClean="0"/>
              <a:t>6</a:t>
            </a:r>
            <a:endParaRPr lang="en-GB" dirty="0"/>
          </a:p>
        </p:txBody>
      </p:sp>
      <p:sp>
        <p:nvSpPr>
          <p:cNvPr id="3" name="Subtitle 2"/>
          <p:cNvSpPr>
            <a:spLocks noGrp="1"/>
          </p:cNvSpPr>
          <p:nvPr>
            <p:ph type="subTitle" idx="1"/>
          </p:nvPr>
        </p:nvSpPr>
        <p:spPr>
          <a:xfrm>
            <a:off x="714348" y="3886200"/>
            <a:ext cx="7715304" cy="2207096"/>
          </a:xfrm>
        </p:spPr>
        <p:txBody>
          <a:bodyPr/>
          <a:lstStyle/>
          <a:p>
            <a:r>
              <a:rPr lang="en-US" b="1" dirty="0" smtClean="0"/>
              <a:t>~ Neuropsychology of Toxic Exposures~ </a:t>
            </a:r>
            <a:r>
              <a:rPr lang="en-US" b="1" dirty="0" smtClean="0"/>
              <a:t/>
            </a:r>
            <a:br>
              <a:rPr lang="en-US" b="1" dirty="0" smtClean="0"/>
            </a:br>
            <a:r>
              <a:rPr lang="en-US" b="1" dirty="0" smtClean="0"/>
              <a:t/>
            </a:r>
            <a:br>
              <a:rPr lang="en-US" b="1" dirty="0" smtClean="0"/>
            </a:br>
            <a:r>
              <a:rPr lang="en-US" sz="2400" b="1" dirty="0" smtClean="0"/>
              <a:t>Amber Gilewski</a:t>
            </a:r>
            <a:br>
              <a:rPr lang="en-US" sz="2400" b="1" dirty="0" smtClean="0"/>
            </a:br>
            <a:r>
              <a:rPr lang="en-US" sz="2400" b="1" dirty="0" smtClean="0"/>
              <a:t>Tompkins Cortland Community College</a:t>
            </a:r>
            <a:endParaRPr lang="en-US" sz="2400" b="1" dirty="0" smtClean="0"/>
          </a:p>
          <a:p>
            <a:endParaRPr lang="en-GB" dirty="0" smtClean="0"/>
          </a:p>
          <a:p>
            <a:endParaRPr lang="en-GB" dirty="0"/>
          </a:p>
        </p:txBody>
      </p:sp>
      <p:pic>
        <p:nvPicPr>
          <p:cNvPr id="4" name="Picture 3"/>
          <p:cNvPicPr>
            <a:picLocks noChangeAspect="1"/>
          </p:cNvPicPr>
          <p:nvPr/>
        </p:nvPicPr>
        <p:blipFill>
          <a:blip r:embed="rId2"/>
          <a:stretch>
            <a:fillRect/>
          </a:stretch>
        </p:blipFill>
        <p:spPr>
          <a:xfrm>
            <a:off x="7308304" y="1988840"/>
            <a:ext cx="1207008" cy="181961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en-US" b="1" dirty="0" smtClean="0"/>
              <a:t>	</a:t>
            </a:r>
            <a:r>
              <a:rPr lang="en-US" sz="2400" b="1" dirty="0" smtClean="0"/>
              <a:t>Pesticides</a:t>
            </a:r>
            <a:r>
              <a:rPr lang="en-US" sz="2400" dirty="0" smtClean="0"/>
              <a:t> </a:t>
            </a:r>
          </a:p>
          <a:p>
            <a:r>
              <a:rPr lang="en-US" sz="2400" dirty="0" smtClean="0"/>
              <a:t>Are designed to kill:</a:t>
            </a:r>
            <a:endParaRPr lang="en-GB" sz="2400" dirty="0" smtClean="0"/>
          </a:p>
          <a:p>
            <a:pPr lvl="1"/>
            <a:r>
              <a:rPr lang="en-US" sz="2400" dirty="0" smtClean="0"/>
              <a:t>Weeds (</a:t>
            </a:r>
            <a:r>
              <a:rPr lang="en-US" sz="2400" i="1" dirty="0" smtClean="0"/>
              <a:t>herbicides</a:t>
            </a:r>
            <a:r>
              <a:rPr lang="en-US" sz="2400" dirty="0" smtClean="0"/>
              <a:t>)</a:t>
            </a:r>
            <a:endParaRPr lang="en-GB" sz="2400" dirty="0" smtClean="0"/>
          </a:p>
          <a:p>
            <a:pPr lvl="1"/>
            <a:r>
              <a:rPr lang="en-US" sz="2400" dirty="0" smtClean="0"/>
              <a:t>Bugs (</a:t>
            </a:r>
            <a:r>
              <a:rPr lang="en-US" sz="2400" i="1" dirty="0" smtClean="0"/>
              <a:t>insecticides</a:t>
            </a:r>
            <a:r>
              <a:rPr lang="en-US" sz="2400" dirty="0" smtClean="0"/>
              <a:t>)</a:t>
            </a:r>
            <a:endParaRPr lang="en-GB" sz="2400" dirty="0" smtClean="0"/>
          </a:p>
          <a:p>
            <a:pPr lvl="1"/>
            <a:r>
              <a:rPr lang="en-US" sz="2400" dirty="0" smtClean="0"/>
              <a:t>Rats and mice (</a:t>
            </a:r>
            <a:r>
              <a:rPr lang="en-US" sz="2400" i="1" dirty="0" err="1" smtClean="0"/>
              <a:t>rodenticides</a:t>
            </a:r>
            <a:r>
              <a:rPr lang="en-US" sz="2400" dirty="0" smtClean="0"/>
              <a:t>)</a:t>
            </a:r>
            <a:endParaRPr lang="en-GB" sz="2400" dirty="0" smtClean="0"/>
          </a:p>
          <a:p>
            <a:pPr lvl="1"/>
            <a:r>
              <a:rPr lang="en-US" sz="2400" dirty="0" smtClean="0"/>
              <a:t>Microbes (</a:t>
            </a:r>
            <a:r>
              <a:rPr lang="en-US" sz="2400" i="1" dirty="0" smtClean="0"/>
              <a:t>disinfectants</a:t>
            </a:r>
            <a:r>
              <a:rPr lang="en-US" sz="2400" dirty="0" smtClean="0"/>
              <a:t>)</a:t>
            </a:r>
          </a:p>
          <a:p>
            <a:r>
              <a:rPr lang="en-US" sz="2400" dirty="0" smtClean="0"/>
              <a:t>Humans are not impervious to the properties that render them </a:t>
            </a:r>
            <a:r>
              <a:rPr lang="en-US" sz="2400" dirty="0" smtClean="0"/>
              <a:t>toxic</a:t>
            </a:r>
          </a:p>
          <a:p>
            <a:pPr lvl="0"/>
            <a:r>
              <a:rPr lang="en-US" sz="2400" b="1" dirty="0">
                <a:solidFill>
                  <a:srgbClr val="FFFFFF"/>
                </a:solidFill>
              </a:rPr>
              <a:t>Insecticides</a:t>
            </a:r>
            <a:r>
              <a:rPr lang="en-US" sz="2400" dirty="0">
                <a:solidFill>
                  <a:srgbClr val="FFFFFF"/>
                </a:solidFill>
              </a:rPr>
              <a:t> act as direct neurotoxins, since they are designed to disable the nervous system of insects</a:t>
            </a:r>
          </a:p>
          <a:p>
            <a:pPr lvl="0"/>
            <a:r>
              <a:rPr lang="en-US" sz="2400" dirty="0">
                <a:solidFill>
                  <a:srgbClr val="FFFFFF"/>
                </a:solidFill>
              </a:rPr>
              <a:t>Even small exposure to pesticides during </a:t>
            </a:r>
            <a:r>
              <a:rPr lang="en-US" sz="2400" b="1" dirty="0">
                <a:solidFill>
                  <a:srgbClr val="FFFFFF"/>
                </a:solidFill>
              </a:rPr>
              <a:t>critical periods</a:t>
            </a:r>
            <a:r>
              <a:rPr lang="en-US" sz="2400" dirty="0">
                <a:solidFill>
                  <a:srgbClr val="FFFFFF"/>
                </a:solidFill>
              </a:rPr>
              <a:t> of development, permanently affects brain neurotransmitter receptors</a:t>
            </a:r>
            <a:endParaRPr lang="en-GB" sz="2400" dirty="0">
              <a:solidFill>
                <a:srgbClr val="FFFFFF"/>
              </a:solidFill>
            </a:endParaRPr>
          </a:p>
          <a:p>
            <a:endParaRPr lang="en-GB" sz="1200" dirty="0" smtClean="0"/>
          </a:p>
          <a:p>
            <a:pPr lvl="1"/>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txBody>
          <a:bodyPr/>
          <a:lstStyle/>
          <a:p>
            <a:pPr>
              <a:buNone/>
            </a:pPr>
            <a:r>
              <a:rPr lang="en-US" b="1" dirty="0" smtClean="0"/>
              <a:t>	Psychosocial and psychiatric disorders</a:t>
            </a:r>
            <a:endParaRPr lang="en-GB" dirty="0" smtClean="0"/>
          </a:p>
          <a:p>
            <a:r>
              <a:rPr lang="en-US" dirty="0" smtClean="0"/>
              <a:t>Exposure to agricultural insecticides:</a:t>
            </a:r>
          </a:p>
          <a:p>
            <a:pPr lvl="1"/>
            <a:r>
              <a:rPr lang="en-US" dirty="0" smtClean="0"/>
              <a:t>Impulsiveness, anger, and interpersonal problems</a:t>
            </a:r>
            <a:endParaRPr lang="en-GB" dirty="0" smtClean="0"/>
          </a:p>
          <a:p>
            <a:r>
              <a:rPr lang="en-US" dirty="0" smtClean="0"/>
              <a:t>Psychosocial symptoms of lead exposure:</a:t>
            </a:r>
          </a:p>
          <a:p>
            <a:pPr lvl="1"/>
            <a:r>
              <a:rPr lang="en-US" dirty="0" smtClean="0"/>
              <a:t>Antisocial, aggressive, and delinquent behavior, and criminality</a:t>
            </a:r>
          </a:p>
          <a:p>
            <a:pPr lvl="1"/>
            <a:r>
              <a:rPr lang="en-US" i="1" dirty="0" smtClean="0"/>
              <a:t>Conduct disorder</a:t>
            </a:r>
            <a:r>
              <a:rPr lang="en-US" dirty="0" smtClean="0"/>
              <a:t>,</a:t>
            </a:r>
            <a:r>
              <a:rPr lang="en-US" i="1" dirty="0" smtClean="0"/>
              <a:t> </a:t>
            </a:r>
            <a:r>
              <a:rPr lang="en-US" dirty="0" smtClean="0"/>
              <a:t>characterized by:</a:t>
            </a:r>
          </a:p>
          <a:p>
            <a:pPr lvl="2"/>
            <a:r>
              <a:rPr lang="en-US" dirty="0" smtClean="0"/>
              <a:t>Aggressive behavior directed at people and animals</a:t>
            </a:r>
          </a:p>
          <a:p>
            <a:pPr lvl="2"/>
            <a:r>
              <a:rPr lang="en-US" dirty="0" smtClean="0"/>
              <a:t>Destruction or theft of property</a:t>
            </a:r>
          </a:p>
          <a:p>
            <a:pPr lvl="2"/>
            <a:r>
              <a:rPr lang="en-US" dirty="0" smtClean="0"/>
              <a:t>Other behaviors that demonstrate difficulty following rules</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dirty="0" smtClean="0"/>
              <a:t>Exposure to</a:t>
            </a:r>
            <a:r>
              <a:rPr lang="en-US" b="1" dirty="0" smtClean="0"/>
              <a:t> lead, mercury, pesticides, </a:t>
            </a:r>
            <a:r>
              <a:rPr lang="en-US" dirty="0" smtClean="0"/>
              <a:t>and</a:t>
            </a:r>
            <a:r>
              <a:rPr lang="en-US" b="1" dirty="0" smtClean="0"/>
              <a:t> solvents </a:t>
            </a:r>
            <a:r>
              <a:rPr lang="en-US" dirty="0" smtClean="0"/>
              <a:t>may also be a risk factor for </a:t>
            </a:r>
            <a:r>
              <a:rPr lang="en-US" b="1" dirty="0" smtClean="0"/>
              <a:t>schizophrenia </a:t>
            </a:r>
            <a:endParaRPr lang="en-GB" dirty="0" smtClean="0"/>
          </a:p>
          <a:p>
            <a:r>
              <a:rPr lang="en-US" dirty="0" smtClean="0"/>
              <a:t>Characterized by:</a:t>
            </a:r>
          </a:p>
          <a:p>
            <a:pPr lvl="1"/>
            <a:r>
              <a:rPr lang="en-US" dirty="0" smtClean="0"/>
              <a:t>Psychosis</a:t>
            </a:r>
          </a:p>
          <a:p>
            <a:pPr lvl="1"/>
            <a:r>
              <a:rPr lang="en-US" dirty="0" smtClean="0"/>
              <a:t>Marked delusions</a:t>
            </a:r>
          </a:p>
          <a:p>
            <a:pPr lvl="1"/>
            <a:r>
              <a:rPr lang="en-US" dirty="0" smtClean="0"/>
              <a:t>Hallucinations</a:t>
            </a:r>
          </a:p>
          <a:p>
            <a:pPr lvl="1"/>
            <a:r>
              <a:rPr lang="en-US" dirty="0" smtClean="0"/>
              <a:t>Speech disorganization</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b="1" dirty="0" smtClean="0"/>
              <a:t>Lead</a:t>
            </a:r>
            <a:r>
              <a:rPr lang="en-US" dirty="0" smtClean="0"/>
              <a:t>, </a:t>
            </a:r>
            <a:r>
              <a:rPr lang="en-US" b="1" dirty="0" smtClean="0"/>
              <a:t>Mercury</a:t>
            </a:r>
            <a:r>
              <a:rPr lang="en-US" dirty="0" smtClean="0"/>
              <a:t>, </a:t>
            </a:r>
            <a:r>
              <a:rPr lang="en-US" b="1" dirty="0" smtClean="0"/>
              <a:t>Pesticides</a:t>
            </a:r>
            <a:r>
              <a:rPr lang="en-US" dirty="0" smtClean="0"/>
              <a:t>, and </a:t>
            </a:r>
            <a:r>
              <a:rPr lang="en-US" b="1" dirty="0" smtClean="0"/>
              <a:t>Solvents</a:t>
            </a:r>
            <a:r>
              <a:rPr lang="en-US" dirty="0" smtClean="0"/>
              <a:t> are also related to more common mental illnesses such as:</a:t>
            </a:r>
            <a:endParaRPr lang="en-GB" dirty="0" smtClean="0"/>
          </a:p>
          <a:p>
            <a:pPr lvl="1"/>
            <a:r>
              <a:rPr lang="en-US" dirty="0" smtClean="0"/>
              <a:t>Anxiety</a:t>
            </a:r>
            <a:endParaRPr lang="en-GB" dirty="0" smtClean="0"/>
          </a:p>
          <a:p>
            <a:pPr lvl="1"/>
            <a:r>
              <a:rPr lang="en-US" dirty="0" smtClean="0"/>
              <a:t>Depression</a:t>
            </a:r>
            <a:endParaRPr lang="en-GB" dirty="0" smtClean="0"/>
          </a:p>
          <a:p>
            <a:pPr lvl="1"/>
            <a:r>
              <a:rPr lang="en-US" dirty="0" smtClean="0"/>
              <a:t>Insomnia</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dirty="0" smtClean="0"/>
              <a:t>Early brain damage (fetal or neonatal)</a:t>
            </a:r>
            <a:r>
              <a:rPr lang="en-GB" dirty="0" smtClean="0"/>
              <a:t> m</a:t>
            </a:r>
            <a:r>
              <a:rPr lang="en-US" dirty="0" smtClean="0"/>
              <a:t>ay not be observable until much later in life, when the brain is less adaptable</a:t>
            </a:r>
            <a:endParaRPr lang="en-GB" dirty="0" smtClean="0"/>
          </a:p>
          <a:p>
            <a:r>
              <a:rPr lang="en-US" i="1" dirty="0" smtClean="0"/>
              <a:t>Adult neurological diseases including schizophrenia, Alzheimer’s, and Parkinson’s may actually originate in toxic exposure occurring during neurodevelopment</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5554683"/>
          </a:xfrm>
        </p:spPr>
        <p:txBody>
          <a:bodyPr/>
          <a:lstStyle/>
          <a:p>
            <a:pPr marL="514350" lvl="0" indent="-514350">
              <a:buFont typeface="+mj-lt"/>
              <a:buAutoNum type="arabicPeriod"/>
            </a:pPr>
            <a:r>
              <a:rPr lang="en-US" sz="3100" dirty="0" smtClean="0"/>
              <a:t>Chemicals with known toxic and </a:t>
            </a:r>
            <a:r>
              <a:rPr lang="en-US" sz="3100" dirty="0" err="1" smtClean="0"/>
              <a:t>neurotoxic</a:t>
            </a:r>
            <a:r>
              <a:rPr lang="en-US" sz="3100" dirty="0" smtClean="0"/>
              <a:t> or endocrine-disrupting properties bathe the entire planet. Even in the most remote places, people and other animals show measurable levels of PBTs in their tissues. No good </a:t>
            </a:r>
            <a:r>
              <a:rPr lang="en-US" sz="3100" b="1" dirty="0" smtClean="0"/>
              <a:t>control group </a:t>
            </a:r>
            <a:r>
              <a:rPr lang="en-US" sz="3100" dirty="0" smtClean="0"/>
              <a:t>exists with which to compare exposed populations</a:t>
            </a:r>
            <a:endParaRPr lang="en-GB" sz="3100" dirty="0" smtClean="0"/>
          </a:p>
          <a:p>
            <a:pPr marL="514350" lvl="0" indent="-514350">
              <a:buFont typeface="+mj-lt"/>
              <a:buAutoNum type="arabicPeriod"/>
            </a:pPr>
            <a:r>
              <a:rPr lang="en-US" sz="3100" dirty="0" smtClean="0"/>
              <a:t>Humans are routinely exposed to a “toxic soup” of chemicals – rather than individual substances and since research is conducted on one or two compounds at a time cumulative or interactive effects will typically go undetected</a:t>
            </a:r>
            <a:endParaRPr lang="en-GB" sz="3100" dirty="0" smtClean="0"/>
          </a:p>
          <a:p>
            <a:pPr>
              <a:buNone/>
            </a:pPr>
            <a:endParaRPr lang="en-GB" sz="31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572560" cy="5340369"/>
          </a:xfrm>
        </p:spPr>
        <p:txBody>
          <a:bodyPr/>
          <a:lstStyle/>
          <a:p>
            <a:pPr marL="514350" indent="-514350">
              <a:buFont typeface="+mj-lt"/>
              <a:buAutoNum type="arabicPeriod" startAt="3"/>
            </a:pPr>
            <a:r>
              <a:rPr lang="en-US" dirty="0" smtClean="0"/>
              <a:t>Behavioral and cognitive effects from toxins are often subtle and difficult to diagnose and may thus go unnoticed</a:t>
            </a:r>
            <a:endParaRPr lang="en-GB" dirty="0" smtClean="0"/>
          </a:p>
          <a:p>
            <a:pPr marL="514350" indent="-514350">
              <a:buFont typeface="+mj-lt"/>
              <a:buAutoNum type="arabicPeriod" startAt="3"/>
            </a:pPr>
            <a:r>
              <a:rPr lang="en-US" dirty="0" smtClean="0"/>
              <a:t>The majority of research on chemical toxicity is conducted on laboratory animals, and subtle cognitive impairments are often difficult to detect in nonhumans (particularly those involving language skills!). Findings from nonhuman studies can significantly underestimate impacts to human populations</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572560" cy="5340369"/>
          </a:xfrm>
        </p:spPr>
        <p:txBody>
          <a:bodyPr/>
          <a:lstStyle/>
          <a:p>
            <a:pPr marL="514350" lvl="0" indent="-514350">
              <a:buFont typeface="+mj-lt"/>
              <a:buAutoNum type="arabicPeriod" startAt="5"/>
            </a:pPr>
            <a:r>
              <a:rPr lang="en-US" dirty="0" smtClean="0"/>
              <a:t>There is typically a long </a:t>
            </a:r>
            <a:r>
              <a:rPr lang="en-US" b="1" dirty="0" smtClean="0"/>
              <a:t>latency period </a:t>
            </a:r>
            <a:r>
              <a:rPr lang="en-US" dirty="0" smtClean="0"/>
              <a:t>between exposure (pre­natal or early postnatal) and when effects may be observable or measurable</a:t>
            </a:r>
            <a:endParaRPr lang="en-GB" dirty="0" smtClean="0"/>
          </a:p>
          <a:p>
            <a:pPr marL="514350" lvl="0" indent="-514350">
              <a:buFont typeface="+mj-lt"/>
              <a:buAutoNum type="arabicPeriod" startAt="5"/>
            </a:pPr>
            <a:r>
              <a:rPr lang="en-US" dirty="0" smtClean="0"/>
              <a:t>The developing brain is particularly vulnerable during </a:t>
            </a:r>
            <a:r>
              <a:rPr lang="en-US" b="1" dirty="0" smtClean="0"/>
              <a:t>critical periods </a:t>
            </a:r>
            <a:r>
              <a:rPr lang="en-US" dirty="0" smtClean="0"/>
              <a:t>of time – exposure to a chemical outside that window may appear to have no effect even if the same exposure would seriously damage brain development during another time period</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572560" cy="5483245"/>
          </a:xfrm>
        </p:spPr>
        <p:txBody>
          <a:bodyPr/>
          <a:lstStyle/>
          <a:p>
            <a:pPr marL="514350" lvl="0" indent="-514350">
              <a:buFont typeface="+mj-lt"/>
              <a:buAutoNum type="arabicPeriod" startAt="7"/>
            </a:pPr>
            <a:r>
              <a:rPr lang="en-US" b="1" dirty="0" smtClean="0"/>
              <a:t>Genetic factors </a:t>
            </a:r>
            <a:r>
              <a:rPr lang="en-US" dirty="0" smtClean="0"/>
              <a:t>interact with environmental exposures – genes regulate the metabolism and excretion of substances and chemicals may alter gene expression</a:t>
            </a:r>
            <a:endParaRPr lang="en-GB" dirty="0" smtClean="0"/>
          </a:p>
          <a:p>
            <a:pPr marL="514350" lvl="0" indent="-514350">
              <a:buFont typeface="+mj-lt"/>
              <a:buAutoNum type="arabicPeriod" startAt="7"/>
            </a:pPr>
            <a:r>
              <a:rPr lang="en-US" dirty="0" smtClean="0"/>
              <a:t>The impact of toxins is often compounded by social factors –  </a:t>
            </a:r>
            <a:r>
              <a:rPr lang="en-US" i="1" dirty="0" smtClean="0"/>
              <a:t>environmental racism</a:t>
            </a:r>
            <a:r>
              <a:rPr lang="en-US" dirty="0" smtClean="0"/>
              <a:t> occurs because relative to higher status groups, minority and low-income populations are exposed to more pollution and environmental and public health laws are often inadequately enforced in their communities</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857356" y="785794"/>
            <a:ext cx="5429288" cy="3755536"/>
          </a:xfrm>
          <a:prstGeom prst="rect">
            <a:avLst/>
          </a:prstGeom>
          <a:noFill/>
          <a:ln w="9525">
            <a:noFill/>
            <a:miter lim="800000"/>
            <a:headEnd/>
            <a:tailEnd/>
          </a:ln>
        </p:spPr>
      </p:pic>
      <p:sp>
        <p:nvSpPr>
          <p:cNvPr id="4" name="Rectangle 3"/>
          <p:cNvSpPr/>
          <p:nvPr/>
        </p:nvSpPr>
        <p:spPr>
          <a:xfrm>
            <a:off x="1000100" y="4643446"/>
            <a:ext cx="7000924" cy="1477328"/>
          </a:xfrm>
          <a:prstGeom prst="rect">
            <a:avLst/>
          </a:prstGeom>
        </p:spPr>
        <p:txBody>
          <a:bodyPr wrap="square">
            <a:spAutoFit/>
          </a:bodyPr>
          <a:lstStyle/>
          <a:p>
            <a:r>
              <a:rPr lang="en-GB" b="1" dirty="0" smtClean="0">
                <a:solidFill>
                  <a:schemeClr val="bg1"/>
                </a:solidFill>
              </a:rPr>
              <a:t>Figure 6.9 </a:t>
            </a:r>
            <a:r>
              <a:rPr lang="en-GB" dirty="0" smtClean="0">
                <a:solidFill>
                  <a:schemeClr val="bg1"/>
                </a:solidFill>
              </a:rPr>
              <a:t>Schematic model to show how individual components of a stressful environment might cumulate to reduce performance on IQ and other tests. (Reprinted from Weiss, B. (2000). </a:t>
            </a:r>
            <a:r>
              <a:rPr lang="en-GB" i="1" dirty="0" smtClean="0">
                <a:solidFill>
                  <a:schemeClr val="bg1"/>
                </a:solidFill>
              </a:rPr>
              <a:t>Environmental Health Perspectives, 108 (Suppl. 3), 379. With permission.)</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	Toxic exposures:</a:t>
            </a:r>
            <a:endParaRPr lang="en-GB" dirty="0" smtClean="0"/>
          </a:p>
          <a:p>
            <a:r>
              <a:rPr lang="en-US" i="1" dirty="0" smtClean="0"/>
              <a:t>The manufacture, use, and disposal of consumer products constitutes the prime driver of the </a:t>
            </a:r>
            <a:r>
              <a:rPr lang="en-US" i="1" dirty="0" err="1" smtClean="0"/>
              <a:t>toxification</a:t>
            </a:r>
            <a:r>
              <a:rPr lang="en-US" i="1" dirty="0" smtClean="0"/>
              <a:t> of the Earth</a:t>
            </a:r>
            <a:r>
              <a:rPr lang="en-GB" dirty="0" smtClean="0"/>
              <a:t> </a:t>
            </a:r>
            <a:r>
              <a:rPr lang="en-US" i="1" dirty="0" smtClean="0"/>
              <a:t>and its inhabitants</a:t>
            </a:r>
            <a:endParaRPr lang="en-GB" dirty="0" smtClean="0"/>
          </a:p>
          <a:p>
            <a:r>
              <a:rPr lang="en-US" dirty="0" smtClean="0"/>
              <a:t>Billions of tons of chemicals are released every year and no one can escape exposure</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	Legislative issues</a:t>
            </a:r>
            <a:endParaRPr lang="en-GB" dirty="0" smtClean="0"/>
          </a:p>
          <a:p>
            <a:pPr lvl="0"/>
            <a:r>
              <a:rPr lang="en-US" dirty="0" smtClean="0"/>
              <a:t>Twenty-five years ago, only a small handful of the chemicals registered with the U.S. EPA received even minimal toxicity evaluation</a:t>
            </a:r>
            <a:endParaRPr lang="en-GB" dirty="0" smtClean="0"/>
          </a:p>
          <a:p>
            <a:pPr lvl="0"/>
            <a:r>
              <a:rPr lang="en-US" dirty="0" smtClean="0"/>
              <a:t>That situation remains largely unchanged today</a:t>
            </a:r>
            <a:endParaRPr lang="en-GB" dirty="0" smtClean="0"/>
          </a:p>
          <a:p>
            <a:pPr lvl="0"/>
            <a:r>
              <a:rPr lang="en-US" dirty="0" smtClean="0"/>
              <a:t>Although testing for </a:t>
            </a:r>
            <a:r>
              <a:rPr lang="en-US" dirty="0" err="1" smtClean="0"/>
              <a:t>neurotoxic</a:t>
            </a:r>
            <a:r>
              <a:rPr lang="en-US" dirty="0" smtClean="0"/>
              <a:t> effects of pesticides was established as a priority10 years ago, there is no mechanism for enforcement </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lvl="0"/>
            <a:r>
              <a:rPr lang="en-US" dirty="0" smtClean="0"/>
              <a:t>Tests specifically addressing </a:t>
            </a:r>
            <a:r>
              <a:rPr lang="en-US" dirty="0" err="1" smtClean="0"/>
              <a:t>neuro</a:t>
            </a:r>
            <a:r>
              <a:rPr lang="en-US" dirty="0" smtClean="0"/>
              <a:t>-developmental toxicity are not currently required</a:t>
            </a:r>
            <a:endParaRPr lang="en-GB" dirty="0" smtClean="0"/>
          </a:p>
          <a:p>
            <a:pPr lvl="0"/>
            <a:r>
              <a:rPr lang="en-US" dirty="0" smtClean="0"/>
              <a:t>Most of the research focuses on carcinogenicity and neurotoxicity in adult animals </a:t>
            </a:r>
            <a:endParaRPr lang="en-GB" dirty="0" smtClean="0"/>
          </a:p>
          <a:p>
            <a:r>
              <a:rPr lang="en-US" dirty="0"/>
              <a:t>In contrast to U.S. policy, and for more than 10 years,</a:t>
            </a:r>
            <a:r>
              <a:rPr lang="en-GB" dirty="0"/>
              <a:t> </a:t>
            </a:r>
            <a:r>
              <a:rPr lang="en-US" dirty="0"/>
              <a:t>Sweden has taken a </a:t>
            </a:r>
            <a:r>
              <a:rPr lang="en-US" b="1" dirty="0"/>
              <a:t>precautionary approach </a:t>
            </a:r>
            <a:r>
              <a:rPr lang="en-US" dirty="0"/>
              <a:t>to the regulation of chemicals</a:t>
            </a:r>
            <a:endParaRPr lang="en-GB" dirty="0"/>
          </a:p>
          <a:p>
            <a:r>
              <a:rPr lang="en-US" i="1" dirty="0"/>
              <a:t>Its decision-makers act conservatively to prevent harm to humans and the environment </a:t>
            </a:r>
            <a:endParaRPr lang="en-GB" dirty="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715436" cy="5626121"/>
          </a:xfrm>
        </p:spPr>
        <p:txBody>
          <a:bodyPr/>
          <a:lstStyle/>
          <a:p>
            <a:r>
              <a:rPr lang="en-US" b="1" dirty="0" smtClean="0"/>
              <a:t>Behavioral Solutions</a:t>
            </a:r>
            <a:endParaRPr lang="en-GB" dirty="0" smtClean="0"/>
          </a:p>
          <a:p>
            <a:pPr lvl="1"/>
            <a:r>
              <a:rPr lang="en-US" dirty="0" smtClean="0"/>
              <a:t>Pull weeds by hand </a:t>
            </a:r>
            <a:endParaRPr lang="en-GB" dirty="0" smtClean="0"/>
          </a:p>
          <a:p>
            <a:pPr lvl="1"/>
            <a:r>
              <a:rPr lang="en-US" dirty="0" smtClean="0"/>
              <a:t>Buy organic</a:t>
            </a:r>
            <a:r>
              <a:rPr lang="en-US" b="1" dirty="0" smtClean="0"/>
              <a:t> </a:t>
            </a:r>
            <a:r>
              <a:rPr lang="en-US" dirty="0" smtClean="0"/>
              <a:t>products </a:t>
            </a:r>
            <a:endParaRPr lang="en-GB" dirty="0" smtClean="0"/>
          </a:p>
          <a:p>
            <a:pPr lvl="1"/>
            <a:r>
              <a:rPr lang="en-US" dirty="0" smtClean="0"/>
              <a:t>Learn to tolerate some pest damage and weeds </a:t>
            </a:r>
            <a:endParaRPr lang="en-GB" dirty="0" smtClean="0"/>
          </a:p>
          <a:p>
            <a:pPr lvl="1"/>
            <a:r>
              <a:rPr lang="en-US" dirty="0" smtClean="0"/>
              <a:t>Evaluate </a:t>
            </a:r>
            <a:r>
              <a:rPr lang="en-US" i="1" dirty="0" smtClean="0"/>
              <a:t>social norms </a:t>
            </a:r>
            <a:r>
              <a:rPr lang="en-US" dirty="0" smtClean="0"/>
              <a:t>that compel people to have a weed-free lawn and to fear insects </a:t>
            </a:r>
            <a:endParaRPr lang="en-GB" dirty="0" smtClean="0"/>
          </a:p>
          <a:p>
            <a:pPr lvl="1"/>
            <a:r>
              <a:rPr lang="en-US" dirty="0" smtClean="0"/>
              <a:t>Lobby for Integrated Pest Management techniques</a:t>
            </a:r>
            <a:endParaRPr lang="en-GB" dirty="0" smtClean="0"/>
          </a:p>
          <a:p>
            <a:pPr lvl="1"/>
            <a:r>
              <a:rPr lang="en-US" dirty="0" smtClean="0"/>
              <a:t>Seek out nontoxic or less toxic options </a:t>
            </a:r>
            <a:endParaRPr lang="en-GB" dirty="0" smtClean="0"/>
          </a:p>
          <a:p>
            <a:pPr lvl="1"/>
            <a:r>
              <a:rPr lang="en-US" dirty="0" smtClean="0"/>
              <a:t>Continue supporting industries that are not willing to put the health of people and the planet’s ecosystems at risk  </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sz="2800" dirty="0" smtClean="0"/>
              <a:t>Many substances act as </a:t>
            </a:r>
            <a:r>
              <a:rPr lang="en-US" sz="2800" b="1" dirty="0" smtClean="0"/>
              <a:t>persistent </a:t>
            </a:r>
            <a:r>
              <a:rPr lang="en-US" sz="2800" b="1" dirty="0" err="1" smtClean="0"/>
              <a:t>bioaccumulative</a:t>
            </a:r>
            <a:r>
              <a:rPr lang="en-US" sz="2800" b="1" dirty="0" smtClean="0"/>
              <a:t> </a:t>
            </a:r>
            <a:r>
              <a:rPr lang="en-US" sz="2800" dirty="0" smtClean="0"/>
              <a:t>and</a:t>
            </a:r>
            <a:r>
              <a:rPr lang="en-US" sz="2800" b="1" dirty="0" smtClean="0"/>
              <a:t> toxic pollutants</a:t>
            </a:r>
            <a:endParaRPr lang="en-GB" sz="2800" dirty="0" smtClean="0"/>
          </a:p>
          <a:p>
            <a:r>
              <a:rPr lang="en-US" sz="2800" dirty="0" smtClean="0"/>
              <a:t>Also known as </a:t>
            </a:r>
            <a:r>
              <a:rPr lang="en-US" sz="2800" b="1" dirty="0" smtClean="0"/>
              <a:t>persistent organic pollutants </a:t>
            </a:r>
            <a:r>
              <a:rPr lang="en-US" sz="2800" dirty="0" smtClean="0"/>
              <a:t>(PBTS)</a:t>
            </a:r>
            <a:endParaRPr lang="en-GB" sz="2800" dirty="0" smtClean="0"/>
          </a:p>
          <a:p>
            <a:r>
              <a:rPr lang="en-US" sz="2800" i="1" dirty="0" smtClean="0"/>
              <a:t>Persistent </a:t>
            </a:r>
            <a:r>
              <a:rPr lang="en-US" sz="2800" dirty="0" smtClean="0"/>
              <a:t>because they can remain in the environment for long periods of time</a:t>
            </a:r>
            <a:r>
              <a:rPr lang="en-GB" sz="2800" dirty="0" smtClean="0"/>
              <a:t> </a:t>
            </a:r>
            <a:r>
              <a:rPr lang="en-US" sz="2800" dirty="0" smtClean="0"/>
              <a:t>(years or decades) without breaking down or losing their potency</a:t>
            </a:r>
            <a:endParaRPr lang="en-GB" sz="2800" dirty="0" smtClean="0"/>
          </a:p>
          <a:p>
            <a:pPr>
              <a:buNone/>
            </a:pPr>
            <a:r>
              <a:rPr lang="en-US" sz="2800" i="1" dirty="0"/>
              <a:t>	</a:t>
            </a:r>
            <a:r>
              <a:rPr lang="en-US" sz="2800" b="1" dirty="0"/>
              <a:t>Bioaccumulation:</a:t>
            </a:r>
            <a:endParaRPr lang="en-GB" sz="2800" b="1" dirty="0"/>
          </a:p>
          <a:p>
            <a:r>
              <a:rPr lang="en-US" sz="2800" dirty="0"/>
              <a:t>Substances become more concentrated as they move up the food chain</a:t>
            </a:r>
            <a:endParaRPr lang="en-GB" sz="2800" dirty="0"/>
          </a:p>
          <a:p>
            <a:r>
              <a:rPr lang="en-US" sz="2800" dirty="0"/>
              <a:t>Become more toxic and potentially fatal later in the consumption cycle</a:t>
            </a:r>
            <a:endParaRPr lang="en-GB" sz="2800" dirty="0"/>
          </a:p>
          <a:p>
            <a:pPr>
              <a:buNone/>
            </a:pPr>
            <a:endParaRPr lang="en-GB"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329642" cy="5340369"/>
          </a:xfrm>
        </p:spPr>
        <p:txBody>
          <a:bodyPr/>
          <a:lstStyle/>
          <a:p>
            <a:pPr lvl="0"/>
            <a:r>
              <a:rPr lang="en-US" b="1" dirty="0" smtClean="0"/>
              <a:t>Pesticides</a:t>
            </a:r>
            <a:r>
              <a:rPr lang="en-US" dirty="0" smtClean="0"/>
              <a:t>: a chemical designed to kill a species that humans consider pests</a:t>
            </a:r>
            <a:endParaRPr lang="en-GB" dirty="0" smtClean="0"/>
          </a:p>
          <a:p>
            <a:pPr lvl="0"/>
            <a:r>
              <a:rPr lang="en-US" b="1" dirty="0" smtClean="0"/>
              <a:t>Mercury</a:t>
            </a:r>
            <a:r>
              <a:rPr lang="en-US" dirty="0" smtClean="0"/>
              <a:t>: a heavy metal</a:t>
            </a:r>
            <a:endParaRPr lang="en-GB" dirty="0" smtClean="0"/>
          </a:p>
          <a:p>
            <a:pPr lvl="0"/>
            <a:r>
              <a:rPr lang="en-US" b="1" dirty="0" smtClean="0"/>
              <a:t>PCBs</a:t>
            </a:r>
            <a:r>
              <a:rPr lang="en-US" dirty="0" smtClean="0"/>
              <a:t>: polychlorinated biphenyls</a:t>
            </a:r>
            <a:endParaRPr lang="en-GB" dirty="0" smtClean="0"/>
          </a:p>
          <a:p>
            <a:pPr lvl="0"/>
            <a:r>
              <a:rPr lang="en-US" b="1" dirty="0" smtClean="0"/>
              <a:t>Dioxins</a:t>
            </a:r>
            <a:r>
              <a:rPr lang="en-US" dirty="0" smtClean="0"/>
              <a:t>:</a:t>
            </a:r>
            <a:r>
              <a:rPr lang="en-US" b="1" dirty="0" smtClean="0"/>
              <a:t> </a:t>
            </a:r>
            <a:r>
              <a:rPr lang="en-US" dirty="0" smtClean="0"/>
              <a:t>industrial chemicals</a:t>
            </a:r>
            <a:endParaRPr lang="en-GB" dirty="0" smtClean="0"/>
          </a:p>
          <a:p>
            <a:pPr lvl="0"/>
            <a:r>
              <a:rPr lang="en-US" b="1" dirty="0" smtClean="0"/>
              <a:t>Chlordane</a:t>
            </a:r>
            <a:r>
              <a:rPr lang="en-US" dirty="0" smtClean="0"/>
              <a:t>: a pesticide</a:t>
            </a:r>
            <a:endParaRPr lang="en-GB" dirty="0" smtClean="0"/>
          </a:p>
          <a:p>
            <a:pPr lvl="0"/>
            <a:r>
              <a:rPr lang="en-US" b="1" dirty="0" smtClean="0"/>
              <a:t>DDT</a:t>
            </a:r>
            <a:r>
              <a:rPr lang="en-US" dirty="0" smtClean="0"/>
              <a:t>: a pesticide that was banned in 1975</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88632"/>
          </a:xfrm>
        </p:spPr>
        <p:txBody>
          <a:bodyPr/>
          <a:lstStyle/>
          <a:p>
            <a:r>
              <a:rPr lang="en-US" sz="2800" dirty="0" smtClean="0"/>
              <a:t>All PBTs are stored in one’s body fats and other tissues, and build up with repeated exposure</a:t>
            </a:r>
          </a:p>
          <a:p>
            <a:r>
              <a:rPr lang="en-US" sz="2800" dirty="0" smtClean="0"/>
              <a:t>PBTS can be harmful in at least four ways:</a:t>
            </a:r>
            <a:endParaRPr lang="en-GB" sz="2800" dirty="0" smtClean="0"/>
          </a:p>
          <a:p>
            <a:pPr marL="914400" lvl="1" indent="-514350">
              <a:buFont typeface="+mj-lt"/>
              <a:buAutoNum type="arabicPeriod"/>
            </a:pPr>
            <a:r>
              <a:rPr lang="en-US" dirty="0" smtClean="0"/>
              <a:t>As </a:t>
            </a:r>
            <a:r>
              <a:rPr lang="en-US" b="1" dirty="0" smtClean="0"/>
              <a:t>neurotoxins </a:t>
            </a:r>
            <a:r>
              <a:rPr lang="en-US" dirty="0" smtClean="0"/>
              <a:t>– destroying or damaging nerve cells directly</a:t>
            </a:r>
            <a:endParaRPr lang="en-GB" dirty="0" smtClean="0"/>
          </a:p>
          <a:p>
            <a:pPr marL="914400" lvl="1" indent="-514350">
              <a:buFont typeface="+mj-lt"/>
              <a:buAutoNum type="arabicPeriod"/>
            </a:pPr>
            <a:r>
              <a:rPr lang="en-US" dirty="0" smtClean="0"/>
              <a:t>As </a:t>
            </a:r>
            <a:r>
              <a:rPr lang="en-US" b="1" dirty="0" smtClean="0"/>
              <a:t>endocrine </a:t>
            </a:r>
            <a:r>
              <a:rPr lang="en-US" dirty="0" smtClean="0"/>
              <a:t>or</a:t>
            </a:r>
            <a:r>
              <a:rPr lang="en-US" b="1" dirty="0" smtClean="0"/>
              <a:t> hormone disruptors </a:t>
            </a:r>
            <a:r>
              <a:rPr lang="en-US" dirty="0" smtClean="0"/>
              <a:t>– preventing hormones from doing their job, or mimicking the effects of some hormones</a:t>
            </a:r>
            <a:endParaRPr lang="en-GB" dirty="0" smtClean="0"/>
          </a:p>
          <a:p>
            <a:pPr marL="914400" lvl="1" indent="-514350">
              <a:buFont typeface="+mj-lt"/>
              <a:buAutoNum type="arabicPeriod" startAt="3"/>
            </a:pPr>
            <a:r>
              <a:rPr lang="en-US" dirty="0"/>
              <a:t>As </a:t>
            </a:r>
            <a:r>
              <a:rPr lang="en-US" b="1" dirty="0" err="1"/>
              <a:t>immunosuppressants</a:t>
            </a:r>
            <a:r>
              <a:rPr lang="en-US" dirty="0"/>
              <a:t> – interfering with the body’s immune system</a:t>
            </a:r>
            <a:endParaRPr lang="en-GB" dirty="0"/>
          </a:p>
          <a:p>
            <a:pPr marL="914400" lvl="1" indent="-514350">
              <a:buFont typeface="+mj-lt"/>
              <a:buAutoNum type="arabicPeriod" startAt="3"/>
            </a:pPr>
            <a:r>
              <a:rPr lang="en-US" dirty="0"/>
              <a:t>As </a:t>
            </a:r>
            <a:r>
              <a:rPr lang="en-US" b="1" dirty="0"/>
              <a:t>carcinogens </a:t>
            </a:r>
            <a:r>
              <a:rPr lang="en-US" dirty="0"/>
              <a:t>– cancer-causing agents that cause cellular mutations</a:t>
            </a:r>
            <a:endParaRPr lang="en-GB" dirty="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	Children are at particular risk from harmful effects of PBTs because</a:t>
            </a:r>
            <a:r>
              <a:rPr lang="en-US" dirty="0" smtClean="0"/>
              <a:t>:</a:t>
            </a:r>
            <a:endParaRPr lang="en-GB" dirty="0" smtClean="0"/>
          </a:p>
          <a:p>
            <a:pPr lvl="0"/>
            <a:r>
              <a:rPr lang="en-US" dirty="0" smtClean="0"/>
              <a:t>Normal brain development is highly sensitive to chemical exposure</a:t>
            </a:r>
            <a:endParaRPr lang="en-GB" dirty="0" smtClean="0"/>
          </a:p>
          <a:p>
            <a:pPr lvl="0"/>
            <a:r>
              <a:rPr lang="en-US" dirty="0" smtClean="0"/>
              <a:t>Toxic chemicals are ubiquitous</a:t>
            </a:r>
            <a:endParaRPr lang="en-GB" dirty="0" smtClean="0"/>
          </a:p>
          <a:p>
            <a:pPr lvl="0"/>
            <a:r>
              <a:rPr lang="en-US" dirty="0" smtClean="0"/>
              <a:t>The spatial ecology of childhood compounds ambient exposure  </a:t>
            </a:r>
            <a:endParaRPr lang="en-GB" dirty="0" smtClean="0"/>
          </a:p>
          <a:p>
            <a:pPr>
              <a:buNone/>
            </a:pP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en-US" b="1" dirty="0" smtClean="0"/>
              <a:t>	</a:t>
            </a:r>
            <a:r>
              <a:rPr lang="en-US" b="1" dirty="0" err="1" smtClean="0"/>
              <a:t>Neurodevelopmental</a:t>
            </a:r>
            <a:r>
              <a:rPr lang="en-US" b="1" dirty="0" smtClean="0"/>
              <a:t> disabilities</a:t>
            </a:r>
            <a:r>
              <a:rPr lang="en-US" dirty="0" smtClean="0"/>
              <a:t>:</a:t>
            </a:r>
            <a:endParaRPr lang="en-GB" dirty="0" smtClean="0"/>
          </a:p>
          <a:p>
            <a:pPr lvl="0"/>
            <a:r>
              <a:rPr lang="en-US" dirty="0" smtClean="0"/>
              <a:t>Cognitive and </a:t>
            </a:r>
            <a:r>
              <a:rPr lang="en-US" dirty="0" err="1" smtClean="0"/>
              <a:t>attentional</a:t>
            </a:r>
            <a:r>
              <a:rPr lang="en-US" dirty="0" smtClean="0"/>
              <a:t> impairments</a:t>
            </a:r>
            <a:endParaRPr lang="en-GB" dirty="0" smtClean="0"/>
          </a:p>
          <a:p>
            <a:pPr lvl="0"/>
            <a:r>
              <a:rPr lang="en-US" dirty="0" smtClean="0"/>
              <a:t>Autism</a:t>
            </a:r>
            <a:endParaRPr lang="en-GB" dirty="0" smtClean="0"/>
          </a:p>
          <a:p>
            <a:pPr lvl="0"/>
            <a:r>
              <a:rPr lang="en-US" dirty="0" smtClean="0"/>
              <a:t>Behavioral and motor </a:t>
            </a:r>
            <a:r>
              <a:rPr lang="en-US" dirty="0" smtClean="0"/>
              <a:t>problems</a:t>
            </a:r>
            <a:endParaRPr lang="en-GB" dirty="0"/>
          </a:p>
          <a:p>
            <a:pPr lvl="0"/>
            <a:r>
              <a:rPr lang="en-US" dirty="0" smtClean="0"/>
              <a:t>Psychosocial </a:t>
            </a:r>
            <a:r>
              <a:rPr lang="en-US" dirty="0" smtClean="0"/>
              <a:t>and psychiatric disorders </a:t>
            </a:r>
            <a:r>
              <a:rPr lang="en-US" dirty="0" smtClean="0"/>
              <a:t/>
            </a:r>
            <a:br>
              <a:rPr lang="en-US" dirty="0" smtClean="0"/>
            </a:br>
            <a:r>
              <a:rPr lang="en-US" b="1" dirty="0" smtClean="0"/>
              <a:t>Cognitive </a:t>
            </a:r>
            <a:r>
              <a:rPr lang="en-US" b="1" dirty="0"/>
              <a:t>and </a:t>
            </a:r>
            <a:r>
              <a:rPr lang="en-US" b="1" dirty="0" err="1"/>
              <a:t>attentional</a:t>
            </a:r>
            <a:r>
              <a:rPr lang="en-US" b="1" dirty="0"/>
              <a:t> impairments:</a:t>
            </a:r>
            <a:endParaRPr lang="en-GB" dirty="0"/>
          </a:p>
          <a:p>
            <a:pPr lvl="0"/>
            <a:r>
              <a:rPr lang="en-US" dirty="0"/>
              <a:t>Mercury</a:t>
            </a:r>
            <a:endParaRPr lang="en-GB" dirty="0"/>
          </a:p>
          <a:p>
            <a:pPr lvl="0"/>
            <a:r>
              <a:rPr lang="en-US" dirty="0"/>
              <a:t>Lead</a:t>
            </a:r>
            <a:endParaRPr lang="en-GB" dirty="0"/>
          </a:p>
          <a:p>
            <a:pPr lvl="0"/>
            <a:r>
              <a:rPr lang="en-US" dirty="0"/>
              <a:t>Pesticides</a:t>
            </a:r>
            <a:endParaRPr lang="en-GB" dirty="0"/>
          </a:p>
          <a:p>
            <a:pPr lvl="0"/>
            <a:r>
              <a:rPr lang="en-US" dirty="0"/>
              <a:t>Other consumer and industrial PBTs</a:t>
            </a:r>
            <a:endParaRPr lang="en-GB" dirty="0"/>
          </a:p>
          <a:p>
            <a:pPr lvl="0"/>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	Mercury </a:t>
            </a:r>
          </a:p>
          <a:p>
            <a:r>
              <a:rPr lang="en-US" dirty="0" smtClean="0"/>
              <a:t>Acts a direct neurotoxin, damaging or killing neurons  </a:t>
            </a:r>
            <a:endParaRPr lang="en-GB" dirty="0" smtClean="0"/>
          </a:p>
          <a:p>
            <a:r>
              <a:rPr lang="en-US" dirty="0" smtClean="0"/>
              <a:t>Prenatal and postnatal exposure can lead to:</a:t>
            </a:r>
            <a:endParaRPr lang="en-GB" dirty="0" smtClean="0"/>
          </a:p>
          <a:p>
            <a:pPr lvl="1"/>
            <a:r>
              <a:rPr lang="en-US" dirty="0" smtClean="0"/>
              <a:t>Mental retardation</a:t>
            </a:r>
            <a:endParaRPr lang="en-GB" dirty="0" smtClean="0"/>
          </a:p>
          <a:p>
            <a:pPr lvl="1"/>
            <a:r>
              <a:rPr lang="en-US" dirty="0" smtClean="0"/>
              <a:t>IQ reductions</a:t>
            </a:r>
            <a:endParaRPr lang="en-GB" dirty="0" smtClean="0"/>
          </a:p>
          <a:p>
            <a:pPr lvl="1"/>
            <a:r>
              <a:rPr lang="en-US" dirty="0" smtClean="0"/>
              <a:t>Learning disabilities</a:t>
            </a:r>
            <a:endParaRPr lang="en-GB" dirty="0" smtClean="0"/>
          </a:p>
          <a:p>
            <a:pPr lvl="1"/>
            <a:r>
              <a:rPr lang="en-US" dirty="0" smtClean="0"/>
              <a:t>Attention disorders</a:t>
            </a: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	Lead</a:t>
            </a:r>
          </a:p>
          <a:p>
            <a:r>
              <a:rPr lang="en-US" dirty="0" smtClean="0"/>
              <a:t>The harmful effects include deficits in:</a:t>
            </a:r>
            <a:endParaRPr lang="en-GB" dirty="0" smtClean="0"/>
          </a:p>
          <a:p>
            <a:pPr lvl="1"/>
            <a:r>
              <a:rPr lang="en-US" dirty="0" smtClean="0"/>
              <a:t>Intelligence</a:t>
            </a:r>
            <a:endParaRPr lang="en-GB" dirty="0" smtClean="0"/>
          </a:p>
          <a:p>
            <a:pPr lvl="1"/>
            <a:r>
              <a:rPr lang="en-US" dirty="0" smtClean="0"/>
              <a:t>Language function</a:t>
            </a:r>
            <a:endParaRPr lang="en-GB" dirty="0" smtClean="0"/>
          </a:p>
          <a:p>
            <a:pPr lvl="1"/>
            <a:r>
              <a:rPr lang="en-US" dirty="0" smtClean="0"/>
              <a:t>Learning</a:t>
            </a:r>
            <a:endParaRPr lang="en-GB" dirty="0" smtClean="0"/>
          </a:p>
          <a:p>
            <a:pPr lvl="1"/>
            <a:r>
              <a:rPr lang="en-US" dirty="0" smtClean="0"/>
              <a:t>Memory</a:t>
            </a:r>
            <a:endParaRPr lang="en-GB" dirty="0" smtClean="0"/>
          </a:p>
          <a:p>
            <a:pPr lvl="1"/>
            <a:r>
              <a:rPr lang="en-US" dirty="0" smtClean="0"/>
              <a:t>Attention</a:t>
            </a:r>
            <a:endParaRPr lang="en-GB" dirty="0" smtClean="0"/>
          </a:p>
          <a:p>
            <a:pPr lvl="1"/>
            <a:r>
              <a:rPr lang="en-US" dirty="0" smtClean="0"/>
              <a:t>Executive function</a:t>
            </a:r>
            <a:endParaRPr lang="en-GB" dirty="0" smtClean="0"/>
          </a:p>
          <a:p>
            <a:pPr lvl="1"/>
            <a:r>
              <a:rPr lang="en-US" dirty="0" smtClean="0"/>
              <a:t>Mental retardation (at higher exposure levels)</a:t>
            </a:r>
            <a:endParaRPr lang="en-GB" dirty="0" smtClean="0"/>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ard PPoint Template">
  <a:themeElements>
    <a:clrScheme name="a2 vr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2 vr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2 vr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2 vr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2 vr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2 vr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2 vr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2 vr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2 vr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2 vr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2 vr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2 vr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2 vr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Ward PPoint Template</Template>
  <TotalTime>1677</TotalTime>
  <Words>729</Words>
  <Application>Microsoft Macintosh PowerPoint</Application>
  <PresentationFormat>On-screen Show (4:3)</PresentationFormat>
  <Paragraphs>108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Ward PPoint Template</vt:lpstr>
      <vt:lpstr>Taking even small steps toward improving a situation can create a feeling of empowerment and even greater motivation to work for change  Chapter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Informa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LyonsV</dc:creator>
  <cp:lastModifiedBy>Amber Gilewski</cp:lastModifiedBy>
  <cp:revision>395</cp:revision>
  <dcterms:created xsi:type="dcterms:W3CDTF">2010-04-16T11:45:58Z</dcterms:created>
  <dcterms:modified xsi:type="dcterms:W3CDTF">2012-03-08T02:45:59Z</dcterms:modified>
</cp:coreProperties>
</file>