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56" r:id="rId2"/>
    <p:sldId id="307" r:id="rId3"/>
    <p:sldId id="309" r:id="rId4"/>
    <p:sldId id="315" r:id="rId5"/>
    <p:sldId id="321" r:id="rId6"/>
    <p:sldId id="323" r:id="rId7"/>
    <p:sldId id="332" r:id="rId8"/>
    <p:sldId id="350" r:id="rId9"/>
    <p:sldId id="359" r:id="rId10"/>
    <p:sldId id="371" r:id="rId11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10" autoAdjust="0"/>
  </p:normalViewPr>
  <p:slideViewPr>
    <p:cSldViewPr>
      <p:cViewPr varScale="1">
        <p:scale>
          <a:sx n="92" d="100"/>
          <a:sy n="92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-2536" y="-10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846-7985-0646-8748-CBF0EC8707C7}" type="datetimeFigureOut">
              <a:rPr lang="en-US" smtClean="0"/>
              <a:t>2/18/12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A735-7136-974F-8C72-C32139440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317" y="886899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3836988"/>
            <a:ext cx="7097712" cy="6396037"/>
          </a:xfrm>
        </p:spPr>
        <p:txBody>
          <a:bodyPr/>
          <a:lstStyle/>
          <a:p>
            <a:endParaRPr lang="en-GB" b="1" dirty="0" smtClean="0"/>
          </a:p>
          <a:p>
            <a:pPr lvl="0"/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8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405528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4242516"/>
            <a:ext cx="6955651" cy="5990509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9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5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546625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1129" y="4605338"/>
            <a:ext cx="6248559" cy="5627687"/>
          </a:xfrm>
        </p:spPr>
        <p:txBody>
          <a:bodyPr/>
          <a:lstStyle/>
          <a:p>
            <a:endParaRPr lang="en-US" b="1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0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483763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1291" y="4736846"/>
            <a:ext cx="6936422" cy="5496179"/>
          </a:xfrm>
        </p:spPr>
        <p:txBody>
          <a:bodyPr/>
          <a:lstStyle/>
          <a:p>
            <a:pPr lvl="1"/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8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9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9619" y="544234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4696533"/>
            <a:ext cx="6389688" cy="47697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3A735-7136-974F-8C72-C32139440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5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A00A84-5C75-4405-ADE6-20D8B9598B2B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46658-650E-4BA4-9909-FAFCA1E4F6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D7089-7BEC-43C9-83E9-4DEA917F8A0B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03A73-0D51-4D51-96A4-8AAA7E3BD1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87A39-BDAA-49BA-B1BA-2F3E6B63C6AC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105F-0378-47E6-832B-83CF7B895D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C3E6C-AFD2-4267-9584-A1DBAD8D57F5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7798F-FF2C-43F3-AB20-E6C184EDB21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28EF4-5BF8-47C3-86B5-707EFE19CCD0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3C2F1-B791-4C45-B0BD-89BDED9611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F535F-D7F4-4FE2-AEC8-CFCC4680FB55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D751-2D9B-4611-A7D7-B68F6AC9CA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D2A97-9839-48F4-B9F4-099B5F987C99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4CE02-19E3-465F-878F-F9D88148EC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72270-AED9-4FE4-AB5B-D10BDD7AD3F1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2ABB7-0A8F-4559-9EB5-52099980F7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3CE7D2-7953-4EF3-B5A6-596D78DF4E18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2450-15FE-41F6-8BD1-D5844FA432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43C5B-394C-44FC-9C05-35BDF3DF6708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6C160-8FDB-4B0E-BF6E-D8193D110D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8E53E-11F8-434D-A06F-EFC6B5B19D66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940A0-0872-4246-BE2A-5BF4B6DB7F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fld id="{CA4DD87C-4FA0-4917-89BB-227A223D9DCE}" type="datetimeFigureOut">
              <a:rPr lang="en-US"/>
              <a:pPr/>
              <a:t>2/18/12</a:t>
            </a:fld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C4C8307-66BD-4E8D-BF21-C8BD5D0CEEF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6200000">
            <a:off x="6153162" y="-2562236"/>
            <a:ext cx="428604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11772"/>
          <a:stretch>
            <a:fillRect/>
          </a:stretch>
        </p:blipFill>
        <p:spPr bwMode="auto">
          <a:xfrm rot="16200000">
            <a:off x="2750374" y="-2750375"/>
            <a:ext cx="428604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49322" y="6398422"/>
            <a:ext cx="1123272" cy="3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flipV="1">
            <a:off x="0" y="428604"/>
            <a:ext cx="9144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psychology.about.com/od/branchesofpsycholog1/a/consumer-psychology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eeMfDLvMmV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sierraclub.org/ej/default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Chapter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3356992"/>
            <a:ext cx="7715304" cy="2281808"/>
          </a:xfrm>
        </p:spPr>
        <p:txBody>
          <a:bodyPr/>
          <a:lstStyle/>
          <a:p>
            <a:r>
              <a:rPr lang="en-US" b="1" dirty="0" smtClean="0"/>
              <a:t>~ Social Psychology~ </a:t>
            </a:r>
          </a:p>
          <a:p>
            <a:r>
              <a:rPr lang="en-US" dirty="0" smtClean="0"/>
              <a:t>Under the influence of </a:t>
            </a:r>
            <a:r>
              <a:rPr lang="en-US" dirty="0" smtClean="0"/>
              <a:t>others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Amber Gilewski</a:t>
            </a:r>
            <a:br>
              <a:rPr lang="en-US" sz="2400" dirty="0" smtClean="0"/>
            </a:br>
            <a:r>
              <a:rPr lang="en-US" sz="2400" dirty="0" smtClean="0"/>
              <a:t>Tompkins Cortland Community College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908720"/>
            <a:ext cx="2379448" cy="274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The social psychology of materialism</a:t>
            </a:r>
            <a:endParaRPr lang="en-GB" dirty="0" smtClean="0"/>
          </a:p>
          <a:p>
            <a:r>
              <a:rPr lang="en-US" dirty="0" smtClean="0"/>
              <a:t>Many applied social psychologists have careers in advertising, and use their insights about social influence to</a:t>
            </a:r>
            <a:r>
              <a:rPr lang="en-GB" dirty="0" smtClean="0"/>
              <a:t> </a:t>
            </a:r>
            <a:r>
              <a:rPr lang="en-US" dirty="0" smtClean="0"/>
              <a:t>persuade people to buy unnecessary products</a:t>
            </a:r>
          </a:p>
          <a:p>
            <a:r>
              <a:rPr lang="en-US" dirty="0"/>
              <a:t>Materialists report fewer environmentally-friendly </a:t>
            </a:r>
            <a:r>
              <a:rPr lang="en-US" dirty="0" smtClean="0"/>
              <a:t>behaviors</a:t>
            </a:r>
            <a:r>
              <a:rPr lang="en-GB" dirty="0"/>
              <a:t> </a:t>
            </a:r>
            <a:r>
              <a:rPr lang="en-GB" dirty="0" smtClean="0"/>
              <a:t>&amp;</a:t>
            </a:r>
            <a:endParaRPr lang="en-GB" dirty="0"/>
          </a:p>
          <a:p>
            <a:r>
              <a:rPr lang="en-US" dirty="0"/>
              <a:t>Materialists values negatively correlate with environmental concern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smtClean="0">
                <a:hlinkClick r:id="rId3"/>
              </a:rPr>
              <a:t>CONSUMER PSYCHOLOGY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649491"/>
          </a:xfrm>
        </p:spPr>
        <p:txBody>
          <a:bodyPr/>
          <a:lstStyle/>
          <a:p>
            <a:pPr>
              <a:buNone/>
            </a:pPr>
            <a:r>
              <a:rPr lang="en-US" b="1" dirty="0"/>
              <a:t>	Norms: </a:t>
            </a:r>
            <a:endParaRPr lang="en-GB" dirty="0"/>
          </a:p>
          <a:p>
            <a:r>
              <a:rPr lang="en-US" dirty="0"/>
              <a:t>Are rules for expected</a:t>
            </a:r>
            <a:r>
              <a:rPr lang="en-GB" dirty="0"/>
              <a:t> </a:t>
            </a:r>
            <a:r>
              <a:rPr lang="en-US" dirty="0" smtClean="0"/>
              <a:t>behavior</a:t>
            </a: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/>
              <a:t>Social norms</a:t>
            </a:r>
            <a:r>
              <a:rPr lang="en-US" dirty="0" smtClean="0"/>
              <a:t>:</a:t>
            </a:r>
            <a:endParaRPr lang="en-GB" dirty="0" smtClean="0"/>
          </a:p>
          <a:p>
            <a:r>
              <a:rPr lang="en-US" dirty="0" smtClean="0"/>
              <a:t>Refer to the behavior of others</a:t>
            </a:r>
            <a:endParaRPr lang="en-GB" dirty="0" smtClean="0"/>
          </a:p>
          <a:p>
            <a:pPr>
              <a:buNone/>
            </a:pPr>
            <a:r>
              <a:rPr lang="en-US" b="1" dirty="0" smtClean="0"/>
              <a:t>	Descriptive norms</a:t>
            </a:r>
            <a:r>
              <a:rPr lang="en-US" dirty="0" smtClean="0"/>
              <a:t>:</a:t>
            </a:r>
            <a:endParaRPr lang="en-GB" dirty="0" smtClean="0"/>
          </a:p>
          <a:p>
            <a:r>
              <a:rPr lang="en-US" dirty="0" smtClean="0"/>
              <a:t>Are beliefs about what other people do in a particular situation</a:t>
            </a:r>
            <a:endParaRPr lang="en-GB" dirty="0" smtClean="0"/>
          </a:p>
          <a:p>
            <a:r>
              <a:rPr lang="en-US" dirty="0" smtClean="0"/>
              <a:t>Are crucial for promoting environmental behavior</a:t>
            </a:r>
            <a:endParaRPr lang="en-GB" dirty="0" smtClean="0"/>
          </a:p>
          <a:p>
            <a:r>
              <a:rPr lang="en-US" dirty="0" smtClean="0"/>
              <a:t>Can either increase or decrease pro-environmental behavior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908720"/>
            <a:ext cx="2915792" cy="193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04664"/>
            <a:ext cx="8786874" cy="572149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Injunctive norms</a:t>
            </a:r>
            <a:r>
              <a:rPr lang="en-US" dirty="0" smtClean="0"/>
              <a:t>:</a:t>
            </a:r>
            <a:endParaRPr lang="en-GB" dirty="0" smtClean="0"/>
          </a:p>
          <a:p>
            <a:r>
              <a:rPr lang="en-US" dirty="0" smtClean="0"/>
              <a:t>Beliefs about social approval or disapproval for particular </a:t>
            </a:r>
            <a:r>
              <a:rPr lang="en-US" dirty="0" smtClean="0"/>
              <a:t>behaviors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The Goode Family &amp; Injunctive Norms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Introspective illusion</a:t>
            </a:r>
            <a:r>
              <a:rPr lang="en-US" dirty="0" smtClean="0"/>
              <a:t>:</a:t>
            </a:r>
            <a:endParaRPr lang="en-GB" dirty="0" smtClean="0"/>
          </a:p>
          <a:p>
            <a:r>
              <a:rPr lang="en-US" dirty="0" smtClean="0"/>
              <a:t>An error in thinking, where people underestimate the degree to which their behavior is affected by social norms</a:t>
            </a:r>
            <a:endParaRPr lang="en-GB" dirty="0" smtClean="0"/>
          </a:p>
          <a:p>
            <a:r>
              <a:rPr lang="en-US" dirty="0" smtClean="0"/>
              <a:t>People believe they act out of common sense, or their own logical decisions, rather than because of social pressure to conform to others’ behavior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Credibility of the source</a:t>
            </a:r>
            <a:r>
              <a:rPr lang="en-US" dirty="0" smtClean="0"/>
              <a:t>: </a:t>
            </a:r>
            <a:endParaRPr lang="en-GB" dirty="0" smtClean="0"/>
          </a:p>
          <a:p>
            <a:r>
              <a:rPr lang="en-US" dirty="0" smtClean="0"/>
              <a:t>The social status of the communicator</a:t>
            </a:r>
            <a:r>
              <a:rPr lang="en-GB" dirty="0" smtClean="0"/>
              <a:t> </a:t>
            </a:r>
            <a:r>
              <a:rPr lang="en-US" dirty="0" smtClean="0"/>
              <a:t>makes a difference in what people will pay attention to</a:t>
            </a:r>
            <a:endParaRPr lang="en-GB" dirty="0" smtClean="0"/>
          </a:p>
          <a:p>
            <a:r>
              <a:rPr lang="en-US" dirty="0" smtClean="0"/>
              <a:t>The importance of source credibility is the foundation of the </a:t>
            </a:r>
            <a:r>
              <a:rPr lang="en-US" b="1" dirty="0" smtClean="0"/>
              <a:t>Union of Concerned Scientists</a:t>
            </a:r>
            <a:r>
              <a:rPr lang="en-US" dirty="0" smtClean="0"/>
              <a:t>, a group of over 150,000 scientists </a:t>
            </a:r>
            <a:r>
              <a:rPr lang="en-GB" dirty="0" smtClean="0"/>
              <a:t>w</a:t>
            </a:r>
            <a:r>
              <a:rPr lang="en-US" dirty="0" smtClean="0"/>
              <a:t>ho want to bring credible science into public discourse and the policy process</a:t>
            </a:r>
            <a:r>
              <a:rPr lang="en-GB" dirty="0" smtClean="0"/>
              <a:t> </a:t>
            </a:r>
            <a:r>
              <a:rPr lang="en-US" dirty="0" smtClean="0"/>
              <a:t>in an accessible manner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429684" cy="555468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800" b="1" dirty="0" smtClean="0"/>
              <a:t>Personal norms and</a:t>
            </a:r>
            <a:r>
              <a:rPr lang="en-GB" sz="2800" b="1" dirty="0" smtClean="0"/>
              <a:t> e</a:t>
            </a:r>
            <a:r>
              <a:rPr lang="en-US" sz="2800" b="1" dirty="0" err="1" smtClean="0"/>
              <a:t>nvironmental</a:t>
            </a:r>
            <a:r>
              <a:rPr lang="en-US" sz="2800" b="1" dirty="0" smtClean="0"/>
              <a:t> justice:</a:t>
            </a:r>
            <a:endParaRPr lang="en-GB" sz="2800" b="1" dirty="0" smtClean="0"/>
          </a:p>
          <a:p>
            <a:r>
              <a:rPr lang="en-US" sz="2800" dirty="0" smtClean="0"/>
              <a:t>Personal norms, particularly </a:t>
            </a:r>
            <a:r>
              <a:rPr lang="en-US" sz="2800" b="1" dirty="0" err="1" smtClean="0"/>
              <a:t>introjected</a:t>
            </a:r>
            <a:r>
              <a:rPr lang="en-US" sz="2800" b="1" dirty="0" smtClean="0"/>
              <a:t> norms</a:t>
            </a:r>
            <a:r>
              <a:rPr lang="en-GB" sz="2800" dirty="0" smtClean="0"/>
              <a:t>, </a:t>
            </a:r>
            <a:r>
              <a:rPr lang="en-US" sz="2800" dirty="0" smtClean="0"/>
              <a:t>guide one’s sense of right and wrong</a:t>
            </a:r>
            <a:endParaRPr lang="en-GB" sz="2800" dirty="0" smtClean="0"/>
          </a:p>
          <a:p>
            <a:pPr>
              <a:buNone/>
            </a:pPr>
            <a:r>
              <a:rPr lang="en-US" sz="2800" b="1" dirty="0" smtClean="0"/>
              <a:t>	Environmental Justice</a:t>
            </a:r>
            <a:r>
              <a:rPr lang="en-US" sz="2800" dirty="0" smtClean="0"/>
              <a:t>:</a:t>
            </a:r>
            <a:endParaRPr lang="en-GB" sz="2800" dirty="0" smtClean="0"/>
          </a:p>
          <a:p>
            <a:r>
              <a:rPr lang="en-US" sz="2800" i="1" dirty="0" smtClean="0"/>
              <a:t>“Fair treatment and meaningful involvement of all people, regardless of race, color, national origin, or income, with respect to the development, implementation and enforcement of environmental laws, regulations, and policies.”</a:t>
            </a:r>
            <a:r>
              <a:rPr lang="en-GB" sz="2800" dirty="0" smtClean="0"/>
              <a:t> </a:t>
            </a:r>
            <a:r>
              <a:rPr lang="en-US" sz="2800" dirty="0" smtClean="0"/>
              <a:t>U.S. Environmental Protection Agency (2009</a:t>
            </a:r>
            <a:r>
              <a:rPr lang="en-US" sz="2800" dirty="0" smtClean="0"/>
              <a:t>)  </a:t>
            </a:r>
            <a:endParaRPr lang="en-GB" sz="2800" dirty="0" smtClean="0"/>
          </a:p>
          <a:p>
            <a:pPr marL="0" indent="0">
              <a:buNone/>
            </a:pPr>
            <a:r>
              <a:rPr lang="en-GB" dirty="0" smtClean="0"/>
              <a:t>   </a:t>
            </a:r>
            <a:r>
              <a:rPr lang="en-GB" dirty="0" smtClean="0">
                <a:hlinkClick r:id="rId3"/>
              </a:rPr>
              <a:t>THE SIERRA CLUB &amp; ENVIRONMENTAL JUSTICE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US" dirty="0" smtClean="0"/>
              <a:t>Most humans assume their own species is an in-group, believing that other species have fewer rights</a:t>
            </a:r>
            <a:endParaRPr lang="en-GB" dirty="0" smtClean="0"/>
          </a:p>
          <a:p>
            <a:r>
              <a:rPr lang="en-US" dirty="0" smtClean="0"/>
              <a:t>This view is known as</a:t>
            </a:r>
            <a:r>
              <a:rPr lang="en-GB" dirty="0" smtClean="0"/>
              <a:t> </a:t>
            </a:r>
            <a:r>
              <a:rPr lang="en-US" b="1" dirty="0" err="1" smtClean="0"/>
              <a:t>speciesism</a:t>
            </a:r>
            <a:endParaRPr lang="en-GB" dirty="0" smtClean="0"/>
          </a:p>
          <a:p>
            <a:r>
              <a:rPr lang="en-US" dirty="0" err="1" smtClean="0"/>
              <a:t>Speciesism</a:t>
            </a:r>
            <a:r>
              <a:rPr lang="en-US" dirty="0" smtClean="0"/>
              <a:t> is a form of prejudice not unlike</a:t>
            </a:r>
            <a:r>
              <a:rPr lang="en-GB" dirty="0" smtClean="0"/>
              <a:t> </a:t>
            </a:r>
            <a:r>
              <a:rPr lang="en-US" dirty="0" smtClean="0"/>
              <a:t>racism, ethnocentrism, ageism, and sexism</a:t>
            </a:r>
          </a:p>
          <a:p>
            <a:r>
              <a:rPr lang="en-US" dirty="0"/>
              <a:t>Nobody has an infinitely wide</a:t>
            </a:r>
            <a:r>
              <a:rPr lang="en-GB" dirty="0"/>
              <a:t> </a:t>
            </a:r>
            <a:r>
              <a:rPr lang="en-US" b="1" dirty="0"/>
              <a:t>scope of justice</a:t>
            </a:r>
            <a:r>
              <a:rPr lang="en-GB" dirty="0"/>
              <a:t> </a:t>
            </a:r>
            <a:r>
              <a:rPr lang="en-US" dirty="0"/>
              <a:t>and those who fall outside of it</a:t>
            </a:r>
            <a:r>
              <a:rPr lang="en-GB" dirty="0"/>
              <a:t> </a:t>
            </a:r>
            <a:r>
              <a:rPr lang="en-US" dirty="0"/>
              <a:t>are expendable, undeserving, or irrelevant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en-US" dirty="0" smtClean="0"/>
              <a:t>A popular version of the </a:t>
            </a:r>
            <a:r>
              <a:rPr lang="en-US" b="1" dirty="0" smtClean="0"/>
              <a:t>VBN</a:t>
            </a:r>
            <a:r>
              <a:rPr lang="en-US" dirty="0" smtClean="0"/>
              <a:t> theory distinguishes between</a:t>
            </a:r>
            <a:r>
              <a:rPr lang="en-GB" dirty="0" smtClean="0"/>
              <a:t> three</a:t>
            </a:r>
            <a:r>
              <a:rPr lang="en-US" dirty="0" smtClean="0"/>
              <a:t> categories of values: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Egoistic – concern about the environment because of direct impact on individual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Altruistic</a:t>
            </a:r>
            <a:r>
              <a:rPr lang="en-US" dirty="0" smtClean="0"/>
              <a:t> – concern about the environment because of its relevance for other humans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Biospheric</a:t>
            </a:r>
            <a:r>
              <a:rPr lang="en-US" b="1" dirty="0" smtClean="0"/>
              <a:t> – concern over environmental degradation because of its impact on ecological systems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Cognitive dissonance theory</a:t>
            </a:r>
            <a:endParaRPr lang="en-GB" dirty="0" smtClean="0"/>
          </a:p>
          <a:p>
            <a:r>
              <a:rPr lang="en-US" dirty="0" smtClean="0"/>
              <a:t>States that whenever we experience a discrepancy between two thoughts it produces an uncomfortable state of tension </a:t>
            </a:r>
            <a:endParaRPr lang="en-GB" dirty="0" smtClean="0"/>
          </a:p>
          <a:p>
            <a:r>
              <a:rPr lang="en-US" dirty="0" smtClean="0"/>
              <a:t>This tension motivates people to take steps to reduce it – including changing beliefs or behaviors in order to appear consistent</a:t>
            </a:r>
            <a:br>
              <a:rPr lang="en-US" dirty="0" smtClean="0"/>
            </a:br>
            <a:r>
              <a:rPr lang="en-US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4596114"/>
            <a:ext cx="2100323" cy="2261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Who cares about the environment?</a:t>
            </a:r>
            <a:r>
              <a:rPr lang="en-US" dirty="0" smtClean="0"/>
              <a:t> </a:t>
            </a:r>
            <a:endParaRPr lang="en-GB" dirty="0" smtClean="0"/>
          </a:p>
          <a:p>
            <a:r>
              <a:rPr lang="en-US" dirty="0" smtClean="0"/>
              <a:t>Research generally indicates that environmental concern  and behaviors are more prevalent among people who are: white, better educated, younger, politically liberal, and female</a:t>
            </a:r>
            <a:endParaRPr lang="en-GB" dirty="0"/>
          </a:p>
          <a:p>
            <a:r>
              <a:rPr lang="en-US" dirty="0"/>
              <a:t>Women tend to show greater environmental concern and more </a:t>
            </a:r>
            <a:r>
              <a:rPr lang="en-US" dirty="0" err="1"/>
              <a:t>proenvironmental</a:t>
            </a:r>
            <a:r>
              <a:rPr lang="en-US" dirty="0"/>
              <a:t> behaviors than </a:t>
            </a:r>
            <a:r>
              <a:rPr lang="en-US" dirty="0" smtClean="0"/>
              <a:t>men (small difference though)</a:t>
            </a:r>
            <a:endParaRPr lang="en-GB" dirty="0"/>
          </a:p>
          <a:p>
            <a:r>
              <a:rPr lang="en-US" dirty="0"/>
              <a:t>Gender is the strongest predictor of concern for protecting wildlife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rd PPoint Template">
  <a:themeElements>
    <a:clrScheme name="a2 vr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2 vr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vr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vr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vr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vr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2 vr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2 vr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Ward PPoint Template</Template>
  <TotalTime>2496</TotalTime>
  <Words>136</Words>
  <Application>Microsoft Macintosh PowerPoint</Application>
  <PresentationFormat>On-screen Show (4:3)</PresentationFormat>
  <Paragraphs>58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Ward PPoint Template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Informa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LyonsV</dc:creator>
  <cp:lastModifiedBy>Amber Gilewski</cp:lastModifiedBy>
  <cp:revision>290</cp:revision>
  <dcterms:created xsi:type="dcterms:W3CDTF">2010-04-16T11:45:58Z</dcterms:created>
  <dcterms:modified xsi:type="dcterms:W3CDTF">2012-02-19T21:41:52Z</dcterms:modified>
</cp:coreProperties>
</file>