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sldIdLst>
    <p:sldId id="256" r:id="rId2"/>
    <p:sldId id="259" r:id="rId3"/>
    <p:sldId id="262" r:id="rId4"/>
    <p:sldId id="277" r:id="rId5"/>
    <p:sldId id="282" r:id="rId6"/>
    <p:sldId id="286" r:id="rId7"/>
    <p:sldId id="302" r:id="rId8"/>
    <p:sldId id="325" r:id="rId9"/>
    <p:sldId id="316" r:id="rId10"/>
    <p:sldId id="319" r:id="rId11"/>
    <p:sldId id="324" r:id="rId12"/>
  </p:sldIdLst>
  <p:sldSz cx="9144000" cy="6858000" type="screen4x3"/>
  <p:notesSz cx="6858000" cy="9715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CC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58" autoAdjust="0"/>
  </p:normalViewPr>
  <p:slideViewPr>
    <p:cSldViewPr>
      <p:cViewPr varScale="1">
        <p:scale>
          <a:sx n="85" d="100"/>
          <a:sy n="85" d="100"/>
        </p:scale>
        <p:origin x="-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1344" y="-108"/>
      </p:cViewPr>
      <p:guideLst>
        <p:guide orient="horz" pos="306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49B10-2030-954F-B637-2782F919276E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2A140-E7C1-D046-8A97-F23C2573F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9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2A140-E7C1-D046-8A97-F23C2573F3C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2A140-E7C1-D046-8A97-F23C2573F3C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8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2A140-E7C1-D046-8A97-F23C2573F3C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36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2A140-E7C1-D046-8A97-F23C2573F3C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75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2A140-E7C1-D046-8A97-F23C2573F3C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19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2A140-E7C1-D046-8A97-F23C2573F3C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76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2A140-E7C1-D046-8A97-F23C2573F3C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4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2A140-E7C1-D046-8A97-F23C2573F3C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46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2A140-E7C1-D046-8A97-F23C2573F3C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87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712" y="0"/>
            <a:ext cx="4857750" cy="3643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3633614"/>
            <a:ext cx="6858000" cy="6081885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61247" y="9250238"/>
            <a:ext cx="1195165" cy="463675"/>
          </a:xfrm>
        </p:spPr>
        <p:txBody>
          <a:bodyPr/>
          <a:lstStyle/>
          <a:p>
            <a:fld id="{3292A140-E7C1-D046-8A97-F23C2573F3C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2A140-E7C1-D046-8A97-F23C2573F3C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1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A00A84-5C75-4405-ADE6-20D8B9598B2B}" type="datetimeFigureOut">
              <a:rPr lang="en-US"/>
              <a:pPr/>
              <a:t>1/31/12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46658-650E-4BA4-9909-FAFCA1E4F6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2D7089-7BEC-43C9-83E9-4DEA917F8A0B}" type="datetimeFigureOut">
              <a:rPr lang="en-US"/>
              <a:pPr/>
              <a:t>1/31/12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3A73-0D51-4D51-96A4-8AAA7E3BD1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576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576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A87A39-BDAA-49BA-B1BA-2F3E6B63C6AC}" type="datetimeFigureOut">
              <a:rPr lang="en-US"/>
              <a:pPr/>
              <a:t>1/31/12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C105F-0378-47E6-832B-83CF7B895D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1C3E6C-AFD2-4267-9584-A1DBAD8D57F5}" type="datetimeFigureOut">
              <a:rPr lang="en-US"/>
              <a:pPr/>
              <a:t>1/31/12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7798F-FF2C-43F3-AB20-E6C184EDB21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28EF4-5BF8-47C3-86B5-707EFE19CCD0}" type="datetimeFigureOut">
              <a:rPr lang="en-US"/>
              <a:pPr/>
              <a:t>1/31/12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3C2F1-B791-4C45-B0BD-89BDED9611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FF535F-D7F4-4FE2-AEC8-CFCC4680FB55}" type="datetimeFigureOut">
              <a:rPr lang="en-US"/>
              <a:pPr/>
              <a:t>1/31/12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8D751-2D9B-4611-A7D7-B68F6AC9CA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8D2A97-9839-48F4-B9F4-099B5F987C99}" type="datetimeFigureOut">
              <a:rPr lang="en-US"/>
              <a:pPr/>
              <a:t>1/31/12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4CE02-19E3-465F-878F-F9D88148EC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72270-AED9-4FE4-AB5B-D10BDD7AD3F1}" type="datetimeFigureOut">
              <a:rPr lang="en-US"/>
              <a:pPr/>
              <a:t>1/31/12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2ABB7-0A8F-4559-9EB5-52099980F7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CE7D2-7953-4EF3-B5A6-596D78DF4E18}" type="datetimeFigureOut">
              <a:rPr lang="en-US"/>
              <a:pPr/>
              <a:t>1/31/12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32450-15FE-41F6-8BD1-D5844FA432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43C5B-394C-44FC-9C05-35BDF3DF6708}" type="datetimeFigureOut">
              <a:rPr lang="en-US"/>
              <a:pPr/>
              <a:t>1/31/12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6C160-8FDB-4B0E-BF6E-D8193D110D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98E53E-11F8-434D-A06F-EFC6B5B19D66}" type="datetimeFigureOut">
              <a:rPr lang="en-US"/>
              <a:pPr/>
              <a:t>1/31/12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940A0-0872-4246-BE2A-5BF4B6DB7F7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fld id="{CA4DD87C-4FA0-4917-89BB-227A223D9DCE}" type="datetimeFigureOut">
              <a:rPr lang="en-US"/>
              <a:pPr/>
              <a:t>1/31/12</a:t>
            </a:fld>
            <a:endParaRPr lang="en-GB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9C4C8307-66BD-4E8D-BF21-C8BD5D0CEEF9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 rot="16200000">
            <a:off x="6153162" y="-2562236"/>
            <a:ext cx="428604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11772"/>
          <a:stretch>
            <a:fillRect/>
          </a:stretch>
        </p:blipFill>
        <p:spPr bwMode="auto">
          <a:xfrm rot="16200000">
            <a:off x="2750374" y="-2750375"/>
            <a:ext cx="428604" cy="592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357958"/>
            <a:ext cx="9144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949322" y="6398422"/>
            <a:ext cx="1123272" cy="388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 flipV="1">
            <a:off x="0" y="428604"/>
            <a:ext cx="9144000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climateforce.net/2011/08/07/the-psychological-impacts-of-global-climate-change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pbs.org/kcts/affluenza/hom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20079"/>
          </a:xfrm>
        </p:spPr>
        <p:txBody>
          <a:bodyPr/>
          <a:lstStyle/>
          <a:p>
            <a:r>
              <a:rPr lang="en-GB" dirty="0" smtClean="0"/>
              <a:t>Chapter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80728"/>
            <a:ext cx="6400800" cy="648072"/>
          </a:xfrm>
        </p:spPr>
        <p:txBody>
          <a:bodyPr/>
          <a:lstStyle/>
          <a:p>
            <a:r>
              <a:rPr lang="en-US" b="1" dirty="0" smtClean="0"/>
              <a:t>~ What on Earth Are We Doing? ~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5536" y="1988840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kern="0" dirty="0" smtClean="0">
                <a:solidFill>
                  <a:srgbClr val="FFFFFF"/>
                </a:solidFill>
                <a:latin typeface="Calibri"/>
              </a:rPr>
              <a:t>“</a:t>
            </a:r>
            <a:r>
              <a:rPr lang="en-US" sz="2800" i="1" kern="0" dirty="0" smtClean="0">
                <a:solidFill>
                  <a:srgbClr val="FFFFFF"/>
                </a:solidFill>
                <a:latin typeface="Calibri"/>
              </a:rPr>
              <a:t>If everyone in the world had an ecological footprint equivalent to that of the typical North American or Western European, global society would overshoot the planet’s </a:t>
            </a:r>
            <a:r>
              <a:rPr lang="en-US" sz="2800" i="1" kern="0" dirty="0" err="1" smtClean="0">
                <a:solidFill>
                  <a:srgbClr val="FFFFFF"/>
                </a:solidFill>
                <a:latin typeface="Calibri"/>
              </a:rPr>
              <a:t>biocapacity</a:t>
            </a:r>
            <a:r>
              <a:rPr lang="en-US" sz="2800" i="1" kern="0" dirty="0" smtClean="0">
                <a:solidFill>
                  <a:srgbClr val="FFFFFF"/>
                </a:solidFill>
                <a:latin typeface="Calibri"/>
              </a:rPr>
              <a:t> three to five fold</a:t>
            </a:r>
            <a:r>
              <a:rPr lang="en-US" sz="2800" kern="0" dirty="0" smtClean="0">
                <a:solidFill>
                  <a:srgbClr val="FFFFFF"/>
                </a:solidFill>
                <a:latin typeface="Calibri"/>
              </a:rPr>
              <a:t>.”</a:t>
            </a:r>
            <a:endParaRPr lang="en-GB" sz="2800" kern="0" dirty="0" smtClean="0">
              <a:solidFill>
                <a:srgbClr val="FFFFFF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800" kern="0" dirty="0" smtClean="0">
                <a:solidFill>
                  <a:srgbClr val="FFFFFF"/>
                </a:solidFill>
                <a:latin typeface="Calibri"/>
              </a:rPr>
              <a:t>	J. </a:t>
            </a:r>
            <a:r>
              <a:rPr lang="en-US" sz="2800" kern="0" dirty="0" err="1" smtClean="0">
                <a:solidFill>
                  <a:srgbClr val="FFFFFF"/>
                </a:solidFill>
                <a:latin typeface="Calibri"/>
              </a:rPr>
              <a:t>Kitzes</a:t>
            </a:r>
            <a:r>
              <a:rPr lang="en-US" sz="2800" kern="0" dirty="0" smtClean="0">
                <a:solidFill>
                  <a:srgbClr val="FFFFFF"/>
                </a:solidFill>
                <a:latin typeface="Calibri"/>
              </a:rPr>
              <a:t> et al., (2008)</a:t>
            </a:r>
          </a:p>
          <a:p>
            <a:pPr marL="342900" lvl="0" indent="-342900">
              <a:spcBef>
                <a:spcPct val="20000"/>
              </a:spcBef>
            </a:pPr>
            <a:endParaRPr lang="en-US" sz="2800" kern="0" dirty="0" smtClean="0">
              <a:solidFill>
                <a:srgbClr val="FFFFFF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800" kern="0" dirty="0" smtClean="0">
              <a:solidFill>
                <a:srgbClr val="FFFFFF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2800" kern="0" dirty="0" smtClean="0">
                <a:solidFill>
                  <a:srgbClr val="FFFFFF"/>
                </a:solidFill>
                <a:latin typeface="Calibri"/>
              </a:rPr>
              <a:t>Amber Gilewski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2800" kern="0" dirty="0" smtClean="0">
                <a:solidFill>
                  <a:srgbClr val="FFFFFF"/>
                </a:solidFill>
                <a:latin typeface="Calibri"/>
              </a:rPr>
              <a:t>Tompkins Cortland Community College</a:t>
            </a:r>
            <a:endParaRPr lang="en-GB" sz="2800" kern="0" dirty="0" smtClea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026" name="Picture 2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717032"/>
            <a:ext cx="1728192" cy="2131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Cultural versus biological carrying capacity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I = P x A x T</a:t>
            </a:r>
            <a:endParaRPr lang="en-GB" b="1" dirty="0" smtClean="0"/>
          </a:p>
          <a:p>
            <a:pPr lvl="0"/>
            <a:r>
              <a:rPr lang="en-US" b="1" dirty="0" smtClean="0"/>
              <a:t>I</a:t>
            </a:r>
            <a:r>
              <a:rPr lang="en-US" dirty="0" smtClean="0"/>
              <a:t> – the impact of any group or nation</a:t>
            </a:r>
            <a:endParaRPr lang="en-GB" dirty="0" smtClean="0"/>
          </a:p>
          <a:p>
            <a:pPr lvl="0"/>
            <a:r>
              <a:rPr lang="en-US" b="1" dirty="0" smtClean="0"/>
              <a:t>P</a:t>
            </a:r>
            <a:r>
              <a:rPr lang="en-US" dirty="0" smtClean="0"/>
              <a:t> – population size</a:t>
            </a:r>
            <a:endParaRPr lang="en-GB" dirty="0" smtClean="0"/>
          </a:p>
          <a:p>
            <a:pPr lvl="0"/>
            <a:r>
              <a:rPr lang="en-US" b="1" dirty="0" smtClean="0"/>
              <a:t>A</a:t>
            </a:r>
            <a:r>
              <a:rPr lang="en-US" dirty="0" smtClean="0"/>
              <a:t> – the per-capita affluence, as measured by consumption</a:t>
            </a:r>
            <a:endParaRPr lang="en-GB" dirty="0" smtClean="0"/>
          </a:p>
          <a:p>
            <a:pPr lvl="0"/>
            <a:r>
              <a:rPr lang="en-US" b="1" dirty="0" smtClean="0"/>
              <a:t>T</a:t>
            </a:r>
            <a:r>
              <a:rPr lang="en-US" dirty="0" smtClean="0"/>
              <a:t> – the technology employed in supplying that consumption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CONCLUSIONS:</a:t>
            </a:r>
            <a:endParaRPr lang="en-GB" dirty="0" smtClean="0"/>
          </a:p>
          <a:p>
            <a:pPr lvl="0"/>
            <a:r>
              <a:rPr lang="en-US" dirty="0" smtClean="0"/>
              <a:t>No single academic discipline will provide the solution to our environmental problems</a:t>
            </a:r>
            <a:endParaRPr lang="en-GB" dirty="0" smtClean="0"/>
          </a:p>
          <a:p>
            <a:pPr lvl="0"/>
            <a:r>
              <a:rPr lang="en-US" dirty="0" smtClean="0"/>
              <a:t>Interdisciplinary collaborations are urgently needed</a:t>
            </a:r>
            <a:endParaRPr lang="en-GB" dirty="0" smtClean="0"/>
          </a:p>
          <a:p>
            <a:pPr lvl="0"/>
            <a:r>
              <a:rPr lang="en-US" dirty="0" smtClean="0"/>
              <a:t>Psychology has a lot to offer for understanding how environmental degradation developed and the psychological forces maintaining it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lvl="0"/>
            <a:r>
              <a:rPr lang="en-US" dirty="0" smtClean="0"/>
              <a:t>67% of North Americans agree that environmental conditions are worsening </a:t>
            </a:r>
            <a:endParaRPr lang="en-GB" dirty="0" smtClean="0"/>
          </a:p>
          <a:p>
            <a:pPr lvl="0"/>
            <a:r>
              <a:rPr lang="en-US" dirty="0" smtClean="0"/>
              <a:t>28% say they have made major lifestyle changes to protect the environment</a:t>
            </a:r>
            <a:endParaRPr lang="en-GB" dirty="0" smtClean="0"/>
          </a:p>
          <a:p>
            <a:r>
              <a:rPr lang="en-US" dirty="0" smtClean="0"/>
              <a:t>55% made some minor changes</a:t>
            </a:r>
          </a:p>
          <a:p>
            <a:pPr lvl="0"/>
            <a:r>
              <a:rPr lang="en-US" dirty="0" smtClean="0"/>
              <a:t>More </a:t>
            </a:r>
            <a:r>
              <a:rPr lang="en-US" dirty="0"/>
              <a:t>than 90% of U.S. residents surveyed indicated that the United States “should act to reduce global warming, even if it has economic costs”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Environmental problems are really behavioral problems</a:t>
            </a:r>
            <a:endParaRPr lang="en-GB" dirty="0" smtClean="0"/>
          </a:p>
          <a:p>
            <a:r>
              <a:rPr lang="en-US" dirty="0" smtClean="0"/>
              <a:t>They are caused by the thoughts, beliefs, values, and worldviews upon which human beings act </a:t>
            </a:r>
            <a:endParaRPr lang="en-GB" dirty="0" smtClean="0"/>
          </a:p>
          <a:p>
            <a:r>
              <a:rPr lang="en-US" dirty="0" smtClean="0"/>
              <a:t>Human behavior is ultimately responsible for rapidly deteriorating natural systems on which the survival of all species (including human) depends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THE NATURE OF THE PROBLEM</a:t>
            </a:r>
            <a:endParaRPr lang="en-GB" dirty="0" smtClean="0"/>
          </a:p>
          <a:p>
            <a:pPr>
              <a:buNone/>
            </a:pPr>
            <a:r>
              <a:rPr lang="en-US" b="1" dirty="0" smtClean="0"/>
              <a:t>	Threats to the biosphere</a:t>
            </a:r>
            <a:r>
              <a:rPr lang="en-US" dirty="0" smtClean="0"/>
              <a:t>:</a:t>
            </a:r>
            <a:endParaRPr lang="en-GB" dirty="0" smtClean="0"/>
          </a:p>
          <a:p>
            <a:pPr lvl="0"/>
            <a:r>
              <a:rPr lang="en-US" dirty="0" smtClean="0"/>
              <a:t>Pollution</a:t>
            </a:r>
            <a:endParaRPr lang="en-GB" dirty="0" smtClean="0"/>
          </a:p>
          <a:p>
            <a:pPr lvl="0"/>
            <a:r>
              <a:rPr lang="en-US" dirty="0" smtClean="0"/>
              <a:t>Over population</a:t>
            </a:r>
            <a:endParaRPr lang="en-GB" dirty="0" smtClean="0"/>
          </a:p>
          <a:p>
            <a:pPr lvl="0"/>
            <a:r>
              <a:rPr lang="en-US" dirty="0" smtClean="0"/>
              <a:t>Climate change</a:t>
            </a:r>
            <a:endParaRPr lang="en-GB" dirty="0" smtClean="0"/>
          </a:p>
          <a:p>
            <a:pPr lvl="0"/>
            <a:r>
              <a:rPr lang="en-US" dirty="0" smtClean="0"/>
              <a:t>Species extinctions</a:t>
            </a:r>
            <a:endParaRPr lang="en-GB" dirty="0" smtClean="0"/>
          </a:p>
          <a:p>
            <a:pPr lvl="0"/>
            <a:r>
              <a:rPr lang="en-US" dirty="0" smtClean="0"/>
              <a:t>Deforestation</a:t>
            </a:r>
            <a:endParaRPr lang="en-GB" dirty="0" smtClean="0"/>
          </a:p>
          <a:p>
            <a:pPr lvl="0"/>
            <a:r>
              <a:rPr lang="en-US" dirty="0" smtClean="0"/>
              <a:t>Ozone depletion topsoil loss</a:t>
            </a:r>
            <a:endParaRPr lang="en-GB" dirty="0" smtClean="0"/>
          </a:p>
          <a:p>
            <a:pPr lvl="0"/>
            <a:r>
              <a:rPr lang="en-US" dirty="0" smtClean="0"/>
              <a:t>Coral reef destruction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Biology’s bottom line: Carrying capacity</a:t>
            </a:r>
            <a:endParaRPr lang="en-GB" dirty="0" smtClean="0"/>
          </a:p>
          <a:p>
            <a:pPr lvl="0"/>
            <a:r>
              <a:rPr lang="en-US" dirty="0" smtClean="0"/>
              <a:t>The maximum number of any species a habitat can support</a:t>
            </a:r>
            <a:endParaRPr lang="en-GB" dirty="0" smtClean="0"/>
          </a:p>
          <a:p>
            <a:pPr lvl="0"/>
            <a:r>
              <a:rPr lang="en-US" dirty="0" smtClean="0"/>
              <a:t>If the territory is isolated and the population cannot migrate to a new one, the inhabitants must find a balance with its resource base</a:t>
            </a:r>
            <a:endParaRPr lang="en-GB" dirty="0" smtClean="0"/>
          </a:p>
          <a:p>
            <a:pPr lvl="0"/>
            <a:r>
              <a:rPr lang="en-US" dirty="0" smtClean="0"/>
              <a:t>Alternatively, if the population grows too quickly so that it depletes its resources suddenly, the population will crash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25779"/>
          <a:stretch>
            <a:fillRect/>
          </a:stretch>
        </p:blipFill>
        <p:spPr bwMode="auto">
          <a:xfrm>
            <a:off x="1643042" y="642918"/>
            <a:ext cx="58886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28596" y="4572008"/>
            <a:ext cx="84296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Figure 1.1 </a:t>
            </a:r>
            <a:r>
              <a:rPr lang="en-GB" dirty="0" smtClean="0">
                <a:solidFill>
                  <a:schemeClr val="bg1"/>
                </a:solidFill>
              </a:rPr>
              <a:t>The J-shaped curve of past exponential world population growth, with projections to 2050 (this figure is not to scale). Data from World Bank and United Nations; photo courtesy of NASA. (Adapted from Miller, G.T., </a:t>
            </a:r>
            <a:r>
              <a:rPr lang="en-GB" i="1" dirty="0" smtClean="0">
                <a:solidFill>
                  <a:schemeClr val="bg1"/>
                </a:solidFill>
              </a:rPr>
              <a:t>Living in the Environment, </a:t>
            </a:r>
            <a:r>
              <a:rPr lang="en-GB" dirty="0" smtClean="0">
                <a:solidFill>
                  <a:schemeClr val="bg1"/>
                </a:solidFill>
              </a:rPr>
              <a:t>15E., p. 6</a:t>
            </a:r>
            <a:r>
              <a:rPr lang="en-GB" i="1" dirty="0" smtClean="0">
                <a:solidFill>
                  <a:schemeClr val="bg1"/>
                </a:solidFill>
              </a:rPr>
              <a:t>, © </a:t>
            </a:r>
            <a:r>
              <a:rPr lang="en-GB" dirty="0" smtClean="0">
                <a:solidFill>
                  <a:schemeClr val="bg1"/>
                </a:solidFill>
              </a:rPr>
              <a:t>Brooks/Cole, a part of Cengage Learning, Inc., 2007. With permission</a:t>
            </a:r>
            <a:r>
              <a:rPr lang="en-GB" i="1" dirty="0" smtClean="0">
                <a:solidFill>
                  <a:schemeClr val="bg1"/>
                </a:solidFill>
              </a:rPr>
              <a:t>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Psychological reactions to environmental threats:</a:t>
            </a:r>
            <a:endParaRPr lang="en-GB" sz="1200" dirty="0" smtClean="0"/>
          </a:p>
          <a:p>
            <a:endParaRPr lang="en-GB" sz="1200" dirty="0" smtClean="0"/>
          </a:p>
          <a:p>
            <a:pPr lvl="0"/>
            <a:r>
              <a:rPr lang="en-US" b="1" dirty="0" smtClean="0"/>
              <a:t>Despair</a:t>
            </a:r>
            <a:endParaRPr lang="en-GB" sz="1200" dirty="0" smtClean="0"/>
          </a:p>
          <a:p>
            <a:pPr lvl="0"/>
            <a:r>
              <a:rPr lang="en-US" b="1" dirty="0" smtClean="0"/>
              <a:t>Anxiety</a:t>
            </a:r>
          </a:p>
          <a:p>
            <a:pPr lvl="0"/>
            <a:r>
              <a:rPr lang="en-US" b="1" dirty="0" smtClean="0"/>
              <a:t>Irritation</a:t>
            </a:r>
            <a:endParaRPr lang="en-GB" sz="1050" dirty="0" smtClean="0"/>
          </a:p>
          <a:p>
            <a:r>
              <a:rPr lang="en-US" b="1" dirty="0" smtClean="0"/>
              <a:t>Anger</a:t>
            </a:r>
            <a:endParaRPr lang="en-GB" sz="1000" dirty="0" smtClean="0"/>
          </a:p>
          <a:p>
            <a:r>
              <a:rPr lang="en-US" b="1" dirty="0" smtClean="0"/>
              <a:t>Feeling overwhelmed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chemeClr val="bg1"/>
                </a:solidFill>
                <a:hlinkClick r:id="rId3"/>
              </a:rPr>
              <a:t>The Psychological Impacts of Global Climate Change</a:t>
            </a:r>
            <a:endParaRPr lang="en-GB" sz="2800" dirty="0" smtClean="0"/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n-US" dirty="0" smtClean="0"/>
              <a:t>Psychological Reactions </a:t>
            </a:r>
            <a:br>
              <a:rPr lang="en-US" dirty="0" smtClean="0"/>
            </a:br>
            <a:r>
              <a:rPr lang="en-US" dirty="0" smtClean="0"/>
              <a:t>to Environmental Threats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err="1" smtClean="0"/>
              <a:t>Boomster</a:t>
            </a:r>
            <a:r>
              <a:rPr lang="en-US" sz="3200" dirty="0" smtClean="0"/>
              <a:t>			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Optimistic/unrealistic</a:t>
            </a:r>
          </a:p>
          <a:p>
            <a:r>
              <a:rPr lang="en-US" dirty="0" smtClean="0"/>
              <a:t>Ingenuity will prevail</a:t>
            </a:r>
          </a:p>
          <a:p>
            <a:r>
              <a:rPr lang="en-US" dirty="0" smtClean="0"/>
              <a:t>Belief that we’re not limited by carrying capacity (minority view)</a:t>
            </a:r>
          </a:p>
          <a:p>
            <a:r>
              <a:rPr lang="en-US" dirty="0" smtClean="0"/>
              <a:t>Technology will save us</a:t>
            </a:r>
          </a:p>
          <a:p>
            <a:r>
              <a:rPr lang="en-US" dirty="0" smtClean="0"/>
              <a:t>Believe the media is exaggerating environmental problems/environmental skeptics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smtClean="0"/>
              <a:t>Doomster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Pessimistic/realistic</a:t>
            </a:r>
          </a:p>
          <a:p>
            <a:r>
              <a:rPr lang="en-US" dirty="0" smtClean="0"/>
              <a:t>Sense of hopelessness</a:t>
            </a:r>
          </a:p>
          <a:p>
            <a:r>
              <a:rPr lang="en-US" dirty="0" smtClean="0"/>
              <a:t>Viewed as giving a “doom and gloom” perspective</a:t>
            </a:r>
          </a:p>
          <a:p>
            <a:r>
              <a:rPr lang="en-US" dirty="0" smtClean="0"/>
              <a:t>Popular position (especially amongst the younger and better educated persons)</a:t>
            </a:r>
          </a:p>
          <a:p>
            <a:r>
              <a:rPr lang="en-US" dirty="0" smtClean="0"/>
              <a:t>May not always agree on the solutions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Affluenza</a:t>
            </a:r>
            <a:r>
              <a:rPr lang="en-US" b="1" dirty="0" smtClean="0"/>
              <a:t> </a:t>
            </a:r>
            <a:endParaRPr lang="en-GB" dirty="0" smtClean="0"/>
          </a:p>
          <a:p>
            <a:pPr lvl="0"/>
            <a:r>
              <a:rPr lang="en-US" dirty="0" smtClean="0"/>
              <a:t>An unsustainable addiction to consumption, materialism, and economic growth</a:t>
            </a:r>
            <a:endParaRPr lang="en-GB" dirty="0" smtClean="0"/>
          </a:p>
          <a:p>
            <a:pPr lvl="0"/>
            <a:r>
              <a:rPr lang="en-US" dirty="0" smtClean="0"/>
              <a:t>A painful, contagious, socially transmitted condition of overload, debt, anxiety, and waste, resulting from the dogged pursuit of more</a:t>
            </a:r>
          </a:p>
          <a:p>
            <a:pPr lvl="0">
              <a:buNone/>
            </a:pPr>
            <a:r>
              <a:rPr lang="en-GB" dirty="0" smtClean="0"/>
              <a:t>			</a:t>
            </a:r>
            <a:r>
              <a:rPr lang="en-GB" dirty="0" smtClean="0">
                <a:hlinkClick r:id="rId3"/>
              </a:rPr>
              <a:t>AFFLUENZA – PBS PROGRAM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ard PPoint Template">
  <a:themeElements>
    <a:clrScheme name="a2 vr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2 vr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vr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vr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vr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vr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vr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vr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vr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vr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vr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vr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vr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Ward PPoint Template</Template>
  <TotalTime>530</TotalTime>
  <Words>267</Words>
  <Application>Microsoft Macintosh PowerPoint</Application>
  <PresentationFormat>On-screen Show (4:3)</PresentationFormat>
  <Paragraphs>74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Ward PPoint Template</vt:lpstr>
      <vt:lpstr>Chapter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Psychological Reactions  to Environmental Threats</vt:lpstr>
      <vt:lpstr>PowerPoint Presentation</vt:lpstr>
      <vt:lpstr>PowerPoint Presentation</vt:lpstr>
      <vt:lpstr>PowerPoint Presentation</vt:lpstr>
    </vt:vector>
  </TitlesOfParts>
  <Company>Informa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LyonsV</dc:creator>
  <cp:lastModifiedBy>Amber Gilewski</cp:lastModifiedBy>
  <cp:revision>111</cp:revision>
  <dcterms:created xsi:type="dcterms:W3CDTF">2010-04-16T11:45:58Z</dcterms:created>
  <dcterms:modified xsi:type="dcterms:W3CDTF">2012-02-01T04:34:15Z</dcterms:modified>
</cp:coreProperties>
</file>